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0" r:id="rId1"/>
  </p:sldMasterIdLst>
  <p:notesMasterIdLst>
    <p:notesMasterId r:id="rId22"/>
  </p:notesMasterIdLst>
  <p:sldIdLst>
    <p:sldId id="256" r:id="rId2"/>
    <p:sldId id="257" r:id="rId3"/>
    <p:sldId id="270" r:id="rId4"/>
    <p:sldId id="260" r:id="rId5"/>
    <p:sldId id="288" r:id="rId6"/>
    <p:sldId id="290" r:id="rId7"/>
    <p:sldId id="289" r:id="rId8"/>
    <p:sldId id="298" r:id="rId9"/>
    <p:sldId id="296" r:id="rId10"/>
    <p:sldId id="297" r:id="rId11"/>
    <p:sldId id="291" r:id="rId12"/>
    <p:sldId id="287" r:id="rId13"/>
    <p:sldId id="295" r:id="rId14"/>
    <p:sldId id="258" r:id="rId15"/>
    <p:sldId id="294" r:id="rId16"/>
    <p:sldId id="292" r:id="rId17"/>
    <p:sldId id="293" r:id="rId18"/>
    <p:sldId id="268" r:id="rId19"/>
    <p:sldId id="267" r:id="rId20"/>
    <p:sldId id="278" r:id="rId21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Raleway" panose="020B0604020202020204" charset="0"/>
      <p:regular r:id="rId27"/>
      <p:bold r:id="rId28"/>
      <p:italic r:id="rId29"/>
      <p:boldItalic r:id="rId30"/>
    </p:embeddedFont>
    <p:embeddedFont>
      <p:font typeface="Red Hat Display" panose="020B0604020202020204" charset="0"/>
      <p:regular r:id="rId31"/>
      <p:bold r:id="rId32"/>
      <p:italic r:id="rId33"/>
      <p:boldItalic r:id="rId34"/>
    </p:embeddedFont>
    <p:embeddedFont>
      <p:font typeface="Red Hat Display Black" panose="020B0604020202020204" charset="0"/>
      <p:bold r:id="rId35"/>
      <p:bold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0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EA4E53C-DED1-463A-954E-36024BC8CB3E}">
  <a:tblStyle styleId="{8EA4E53C-DED1-463A-954E-36024BC8CB3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2621" autoAdjust="0"/>
  </p:normalViewPr>
  <p:slideViewPr>
    <p:cSldViewPr snapToGrid="0">
      <p:cViewPr varScale="1">
        <p:scale>
          <a:sx n="114" d="100"/>
          <a:sy n="114" d="100"/>
        </p:scale>
        <p:origin x="562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1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10206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609231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19792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8553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200082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14661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71059c2e68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71059c2e68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62613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70397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05075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24833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7937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42236">
              <a:alpha val="530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rot="10800000" flipH="1">
            <a:off x="0" y="-50"/>
            <a:ext cx="6081900" cy="2766600"/>
          </a:xfrm>
          <a:prstGeom prst="round1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456600" y="459275"/>
            <a:ext cx="5150400" cy="1844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1pPr>
            <a:lvl2pPr lvl="1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2pPr>
            <a:lvl3pPr lvl="2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3pPr>
            <a:lvl4pPr lvl="3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4pPr>
            <a:lvl5pPr lvl="4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5pPr>
            <a:lvl6pPr lvl="5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6pPr>
            <a:lvl7pPr lvl="6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7pPr>
            <a:lvl8pPr lvl="7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8pPr>
            <a:lvl9pPr lvl="8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9pPr>
          </a:lstStyle>
          <a:p>
            <a:endParaRPr/>
          </a:p>
        </p:txBody>
      </p:sp>
      <p:sp>
        <p:nvSpPr>
          <p:cNvPr id="13" name="Google Shape;13;p2"/>
          <p:cNvSpPr/>
          <p:nvPr/>
        </p:nvSpPr>
        <p:spPr>
          <a:xfrm flipH="1">
            <a:off x="7944600" y="3944200"/>
            <a:ext cx="1199400" cy="1199400"/>
          </a:xfrm>
          <a:prstGeom prst="round1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 + Image">
  <p:cSld name="TITLE_AND_BODY_1">
    <p:bg>
      <p:bgPr>
        <a:solidFill>
          <a:schemeClr val="lt1"/>
        </a:solid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/>
          <p:nvPr/>
        </p:nvSpPr>
        <p:spPr>
          <a:xfrm rot="10800000">
            <a:off x="4766875" y="300"/>
            <a:ext cx="4377000" cy="4377000"/>
          </a:xfrm>
          <a:prstGeom prst="round1Rect">
            <a:avLst>
              <a:gd name="adj" fmla="val 50000"/>
            </a:avLst>
          </a:prstGeom>
          <a:solidFill>
            <a:srgbClr val="142236">
              <a:alpha val="781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6"/>
          <p:cNvSpPr/>
          <p:nvPr/>
        </p:nvSpPr>
        <p:spPr>
          <a:xfrm flipH="1">
            <a:off x="8760600" y="4760125"/>
            <a:ext cx="383400" cy="383400"/>
          </a:xfrm>
          <a:prstGeom prst="round1Rect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title"/>
          </p:nvPr>
        </p:nvSpPr>
        <p:spPr>
          <a:xfrm>
            <a:off x="913175" y="834175"/>
            <a:ext cx="3467100" cy="627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body" idx="1"/>
          </p:nvPr>
        </p:nvSpPr>
        <p:spPr>
          <a:xfrm>
            <a:off x="913175" y="1593750"/>
            <a:ext cx="3467100" cy="278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000"/>
              <a:buChar char="╸"/>
              <a:defRPr sz="2000">
                <a:solidFill>
                  <a:schemeClr val="dk2"/>
                </a:solidFill>
              </a:defRPr>
            </a:lvl1pPr>
            <a:lvl2pPr marL="914400" lvl="1" indent="-355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Char char="╶"/>
              <a:defRPr sz="2000">
                <a:solidFill>
                  <a:schemeClr val="dk2"/>
                </a:solidFill>
              </a:defRPr>
            </a:lvl2pPr>
            <a:lvl3pPr marL="1371600" lvl="2" indent="-355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╶"/>
              <a:defRPr sz="2000">
                <a:solidFill>
                  <a:schemeClr val="dk2"/>
                </a:solidFill>
              </a:defRPr>
            </a:lvl3pPr>
            <a:lvl4pPr marL="1828800" lvl="3" indent="-355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╶"/>
              <a:defRPr sz="2000">
                <a:solidFill>
                  <a:schemeClr val="dk2"/>
                </a:solidFill>
              </a:defRPr>
            </a:lvl4pPr>
            <a:lvl5pPr marL="2286000" lvl="4" indent="-355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╶"/>
              <a:defRPr sz="2000">
                <a:solidFill>
                  <a:schemeClr val="dk2"/>
                </a:solidFill>
              </a:defRPr>
            </a:lvl5pPr>
            <a:lvl6pPr marL="2743200" lvl="5" indent="-355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╶"/>
              <a:defRPr sz="2000">
                <a:solidFill>
                  <a:schemeClr val="dk2"/>
                </a:solidFill>
              </a:defRPr>
            </a:lvl6pPr>
            <a:lvl7pPr marL="3200400" lvl="6" indent="-355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╶"/>
              <a:defRPr sz="2000">
                <a:solidFill>
                  <a:schemeClr val="dk2"/>
                </a:solidFill>
              </a:defRPr>
            </a:lvl7pPr>
            <a:lvl8pPr marL="3657600" lvl="7" indent="-355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╶"/>
              <a:defRPr sz="2000">
                <a:solidFill>
                  <a:schemeClr val="dk2"/>
                </a:solidFill>
              </a:defRPr>
            </a:lvl8pPr>
            <a:lvl9pPr marL="4114800" lvl="8" indent="-355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╶"/>
              <a:defRPr sz="2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sldNum" idx="12"/>
          </p:nvPr>
        </p:nvSpPr>
        <p:spPr>
          <a:xfrm>
            <a:off x="8760475" y="4759953"/>
            <a:ext cx="383400" cy="38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oogle Shape;45;p7"/>
          <p:cNvGrpSpPr/>
          <p:nvPr/>
        </p:nvGrpSpPr>
        <p:grpSpPr>
          <a:xfrm>
            <a:off x="0" y="-50"/>
            <a:ext cx="9144000" cy="5143575"/>
            <a:chOff x="0" y="-50"/>
            <a:chExt cx="9144000" cy="5143575"/>
          </a:xfrm>
        </p:grpSpPr>
        <p:sp>
          <p:nvSpPr>
            <p:cNvPr id="46" name="Google Shape;46;p7"/>
            <p:cNvSpPr/>
            <p:nvPr/>
          </p:nvSpPr>
          <p:spPr>
            <a:xfrm>
              <a:off x="0" y="0"/>
              <a:ext cx="9144000" cy="5143500"/>
            </a:xfrm>
            <a:prstGeom prst="rect">
              <a:avLst/>
            </a:prstGeom>
            <a:solidFill>
              <a:srgbClr val="142236">
                <a:alpha val="798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7" name="Google Shape;47;p7"/>
            <p:cNvGrpSpPr/>
            <p:nvPr/>
          </p:nvGrpSpPr>
          <p:grpSpPr>
            <a:xfrm>
              <a:off x="0" y="-50"/>
              <a:ext cx="9144000" cy="5143575"/>
              <a:chOff x="0" y="-250"/>
              <a:chExt cx="9144000" cy="5143575"/>
            </a:xfrm>
          </p:grpSpPr>
          <p:sp>
            <p:nvSpPr>
              <p:cNvPr id="48" name="Google Shape;48;p7"/>
              <p:cNvSpPr/>
              <p:nvPr/>
            </p:nvSpPr>
            <p:spPr>
              <a:xfrm>
                <a:off x="0" y="-225"/>
                <a:ext cx="9144000" cy="5143500"/>
              </a:xfrm>
              <a:prstGeom prst="frame">
                <a:avLst>
                  <a:gd name="adj1" fmla="val 8758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49;p7"/>
              <p:cNvSpPr/>
              <p:nvPr/>
            </p:nvSpPr>
            <p:spPr>
              <a:xfrm rot="10800000" flipH="1">
                <a:off x="0" y="-250"/>
                <a:ext cx="4115400" cy="1415100"/>
              </a:xfrm>
              <a:prstGeom prst="round1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50;p7"/>
              <p:cNvSpPr/>
              <p:nvPr/>
            </p:nvSpPr>
            <p:spPr>
              <a:xfrm flipH="1">
                <a:off x="8760600" y="4759925"/>
                <a:ext cx="383400" cy="383400"/>
              </a:xfrm>
              <a:prstGeom prst="round1Rect">
                <a:avLst>
                  <a:gd name="adj" fmla="val 50000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1" name="Google Shape;51;p7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3171300" cy="1418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body" idx="1"/>
          </p:nvPr>
        </p:nvSpPr>
        <p:spPr>
          <a:xfrm>
            <a:off x="913175" y="1746150"/>
            <a:ext cx="3419100" cy="263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╸"/>
              <a:defRPr sz="2000"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╶"/>
              <a:defRPr sz="2000"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╶"/>
              <a:defRPr sz="2000"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╶"/>
              <a:defRPr sz="2000"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╶"/>
              <a:defRPr sz="2000"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╶"/>
              <a:defRPr sz="2000"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╶"/>
              <a:defRPr sz="2000"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╶"/>
              <a:defRPr sz="2000"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╶"/>
              <a:defRPr sz="2000"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body" idx="2"/>
          </p:nvPr>
        </p:nvSpPr>
        <p:spPr>
          <a:xfrm>
            <a:off x="4811921" y="1746150"/>
            <a:ext cx="3419100" cy="263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╸"/>
              <a:defRPr sz="2000"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╶"/>
              <a:defRPr sz="2000"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╶"/>
              <a:defRPr sz="2000"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╶"/>
              <a:defRPr sz="2000"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╶"/>
              <a:defRPr sz="2000"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╶"/>
              <a:defRPr sz="2000"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╶"/>
              <a:defRPr sz="2000"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╶"/>
              <a:defRPr sz="2000"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╶"/>
              <a:defRPr sz="2000"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sldNum" idx="12"/>
          </p:nvPr>
        </p:nvSpPr>
        <p:spPr>
          <a:xfrm>
            <a:off x="8760475" y="4759953"/>
            <a:ext cx="383400" cy="38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Google Shape;68;p9"/>
          <p:cNvGrpSpPr/>
          <p:nvPr/>
        </p:nvGrpSpPr>
        <p:grpSpPr>
          <a:xfrm>
            <a:off x="0" y="-50"/>
            <a:ext cx="9144000" cy="5143575"/>
            <a:chOff x="0" y="-50"/>
            <a:chExt cx="9144000" cy="5143575"/>
          </a:xfrm>
        </p:grpSpPr>
        <p:sp>
          <p:nvSpPr>
            <p:cNvPr id="69" name="Google Shape;69;p9"/>
            <p:cNvSpPr/>
            <p:nvPr/>
          </p:nvSpPr>
          <p:spPr>
            <a:xfrm>
              <a:off x="0" y="0"/>
              <a:ext cx="9144000" cy="5143500"/>
            </a:xfrm>
            <a:prstGeom prst="rect">
              <a:avLst/>
            </a:prstGeom>
            <a:solidFill>
              <a:srgbClr val="142236">
                <a:alpha val="798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0" name="Google Shape;70;p9"/>
            <p:cNvGrpSpPr/>
            <p:nvPr/>
          </p:nvGrpSpPr>
          <p:grpSpPr>
            <a:xfrm>
              <a:off x="0" y="-50"/>
              <a:ext cx="9144000" cy="5143575"/>
              <a:chOff x="0" y="-250"/>
              <a:chExt cx="9144000" cy="5143575"/>
            </a:xfrm>
          </p:grpSpPr>
          <p:sp>
            <p:nvSpPr>
              <p:cNvPr id="71" name="Google Shape;71;p9"/>
              <p:cNvSpPr/>
              <p:nvPr/>
            </p:nvSpPr>
            <p:spPr>
              <a:xfrm>
                <a:off x="0" y="-225"/>
                <a:ext cx="9144000" cy="5143500"/>
              </a:xfrm>
              <a:prstGeom prst="frame">
                <a:avLst>
                  <a:gd name="adj1" fmla="val 8758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9"/>
              <p:cNvSpPr/>
              <p:nvPr/>
            </p:nvSpPr>
            <p:spPr>
              <a:xfrm rot="10800000" flipH="1">
                <a:off x="0" y="-250"/>
                <a:ext cx="4115400" cy="1415100"/>
              </a:xfrm>
              <a:prstGeom prst="round1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9"/>
              <p:cNvSpPr/>
              <p:nvPr/>
            </p:nvSpPr>
            <p:spPr>
              <a:xfrm flipH="1">
                <a:off x="8760600" y="4759925"/>
                <a:ext cx="383400" cy="383400"/>
              </a:xfrm>
              <a:prstGeom prst="round1Rect">
                <a:avLst>
                  <a:gd name="adj" fmla="val 50000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4" name="Google Shape;74;p9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3171300" cy="1418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9"/>
          <p:cNvSpPr txBox="1">
            <a:spLocks noGrp="1"/>
          </p:cNvSpPr>
          <p:nvPr>
            <p:ph type="sldNum" idx="12"/>
          </p:nvPr>
        </p:nvSpPr>
        <p:spPr>
          <a:xfrm>
            <a:off x="8760475" y="4759953"/>
            <a:ext cx="383400" cy="38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1"/>
          <p:cNvSpPr/>
          <p:nvPr/>
        </p:nvSpPr>
        <p:spPr>
          <a:xfrm flipH="1">
            <a:off x="8760600" y="4760125"/>
            <a:ext cx="383400" cy="383400"/>
          </a:xfrm>
          <a:prstGeom prst="round1Rect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11"/>
          <p:cNvSpPr txBox="1">
            <a:spLocks noGrp="1"/>
          </p:cNvSpPr>
          <p:nvPr>
            <p:ph type="sldNum" idx="12"/>
          </p:nvPr>
        </p:nvSpPr>
        <p:spPr>
          <a:xfrm>
            <a:off x="8760475" y="4759953"/>
            <a:ext cx="383400" cy="38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Veiled">
  <p:cSld name="BLANK_1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42236">
              <a:alpha val="798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12"/>
          <p:cNvSpPr/>
          <p:nvPr/>
        </p:nvSpPr>
        <p:spPr>
          <a:xfrm flipH="1">
            <a:off x="8760600" y="4760125"/>
            <a:ext cx="383400" cy="383400"/>
          </a:xfrm>
          <a:prstGeom prst="round1Rect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12"/>
          <p:cNvSpPr txBox="1">
            <a:spLocks noGrp="1"/>
          </p:cNvSpPr>
          <p:nvPr>
            <p:ph type="sldNum" idx="12"/>
          </p:nvPr>
        </p:nvSpPr>
        <p:spPr>
          <a:xfrm>
            <a:off x="8760475" y="4759953"/>
            <a:ext cx="383400" cy="38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blipFill>
          <a:blip r:embed="rId8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sldNum" idx="12"/>
          </p:nvPr>
        </p:nvSpPr>
        <p:spPr>
          <a:xfrm>
            <a:off x="8760475" y="4759953"/>
            <a:ext cx="383400" cy="38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buNone/>
              <a:defRPr sz="1000" b="1">
                <a:solidFill>
                  <a:schemeClr val="dk2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lvl="1" algn="ctr" rtl="0">
              <a:buNone/>
              <a:defRPr sz="1000" b="1">
                <a:solidFill>
                  <a:schemeClr val="dk2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2pPr>
            <a:lvl3pPr lvl="2" algn="ctr" rtl="0">
              <a:buNone/>
              <a:defRPr sz="1000" b="1">
                <a:solidFill>
                  <a:schemeClr val="dk2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3pPr>
            <a:lvl4pPr lvl="3" algn="ctr" rtl="0">
              <a:buNone/>
              <a:defRPr sz="1000" b="1">
                <a:solidFill>
                  <a:schemeClr val="dk2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4pPr>
            <a:lvl5pPr lvl="4" algn="ctr" rtl="0">
              <a:buNone/>
              <a:defRPr sz="1000" b="1">
                <a:solidFill>
                  <a:schemeClr val="dk2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5pPr>
            <a:lvl6pPr lvl="5" algn="ctr" rtl="0">
              <a:buNone/>
              <a:defRPr sz="1000" b="1">
                <a:solidFill>
                  <a:schemeClr val="dk2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6pPr>
            <a:lvl7pPr lvl="6" algn="ctr" rtl="0">
              <a:buNone/>
              <a:defRPr sz="1000" b="1">
                <a:solidFill>
                  <a:schemeClr val="dk2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7pPr>
            <a:lvl8pPr lvl="7" algn="ctr" rtl="0">
              <a:buNone/>
              <a:defRPr sz="1000" b="1">
                <a:solidFill>
                  <a:schemeClr val="dk2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8pPr>
            <a:lvl9pPr lvl="8" algn="ctr" rtl="0">
              <a:buNone/>
              <a:defRPr sz="1000" b="1">
                <a:solidFill>
                  <a:schemeClr val="dk2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3171300" cy="14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ed Hat Display Black"/>
              <a:buNone/>
              <a:defRPr sz="2600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ed Hat Display Black"/>
              <a:buNone/>
              <a:defRPr sz="2600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ed Hat Display Black"/>
              <a:buNone/>
              <a:defRPr sz="2600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ed Hat Display Black"/>
              <a:buNone/>
              <a:defRPr sz="2600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ed Hat Display Black"/>
              <a:buNone/>
              <a:defRPr sz="2600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ed Hat Display Black"/>
              <a:buNone/>
              <a:defRPr sz="2600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ed Hat Display Black"/>
              <a:buNone/>
              <a:defRPr sz="2600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ed Hat Display Black"/>
              <a:buNone/>
              <a:defRPr sz="2600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ed Hat Display Black"/>
              <a:buNone/>
              <a:defRPr sz="2600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913175" y="1746150"/>
            <a:ext cx="5944800" cy="26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aleway"/>
              <a:buChar char="╸"/>
              <a:defRPr sz="2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aleway"/>
              <a:buChar char="╶"/>
              <a:defRPr sz="2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Char char="╶"/>
              <a:defRPr sz="2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lvl="3" indent="-3810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Char char="╶"/>
              <a:defRPr sz="2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Char char="╶"/>
              <a:defRPr sz="2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lvl="5" indent="-3810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Char char="╶"/>
              <a:defRPr sz="2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Char char="╶"/>
              <a:defRPr sz="2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Char char="╶"/>
              <a:defRPr sz="2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lvl="8" indent="-3810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Char char="╶"/>
              <a:defRPr sz="2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3" r:id="rId3"/>
    <p:sldLayoutId id="2147483655" r:id="rId4"/>
    <p:sldLayoutId id="2147483657" r:id="rId5"/>
    <p:sldLayoutId id="2147483658" r:id="rId6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4"/>
          <p:cNvSpPr txBox="1">
            <a:spLocks noGrp="1"/>
          </p:cNvSpPr>
          <p:nvPr>
            <p:ph type="ctrTitle"/>
          </p:nvPr>
        </p:nvSpPr>
        <p:spPr>
          <a:xfrm>
            <a:off x="456600" y="459275"/>
            <a:ext cx="5150400" cy="1844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</a:t>
            </a:r>
            <a:r>
              <a:rPr lang="en-IN" dirty="0"/>
              <a:t>he</a:t>
            </a:r>
            <a:r>
              <a:rPr lang="en" dirty="0"/>
              <a:t> </a:t>
            </a:r>
            <a:r>
              <a:rPr lang="en-IN" dirty="0">
                <a:solidFill>
                  <a:schemeClr val="accent1"/>
                </a:solidFill>
              </a:rPr>
              <a:t>AWP</a:t>
            </a:r>
            <a:r>
              <a:rPr lang="en" dirty="0"/>
              <a:t> </a:t>
            </a:r>
            <a:r>
              <a:rPr lang="en-IN" dirty="0"/>
              <a:t>group of hotels:</a:t>
            </a:r>
            <a:endParaRPr dirty="0"/>
          </a:p>
        </p:txBody>
      </p:sp>
      <p:grpSp>
        <p:nvGrpSpPr>
          <p:cNvPr id="100" name="Google Shape;100;p14"/>
          <p:cNvGrpSpPr/>
          <p:nvPr/>
        </p:nvGrpSpPr>
        <p:grpSpPr>
          <a:xfrm>
            <a:off x="8292959" y="4339371"/>
            <a:ext cx="660182" cy="586527"/>
            <a:chOff x="5292575" y="3681900"/>
            <a:chExt cx="420150" cy="373275"/>
          </a:xfrm>
        </p:grpSpPr>
        <p:sp>
          <p:nvSpPr>
            <p:cNvPr id="101" name="Google Shape;101;p14"/>
            <p:cNvSpPr/>
            <p:nvPr/>
          </p:nvSpPr>
          <p:spPr>
            <a:xfrm>
              <a:off x="5292575" y="3706875"/>
              <a:ext cx="420150" cy="266700"/>
            </a:xfrm>
            <a:custGeom>
              <a:avLst/>
              <a:gdLst/>
              <a:ahLst/>
              <a:cxnLst/>
              <a:rect l="l" t="t" r="r" b="b"/>
              <a:pathLst>
                <a:path w="16806" h="10668" fill="none" extrusionOk="0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4"/>
            <p:cNvSpPr/>
            <p:nvPr/>
          </p:nvSpPr>
          <p:spPr>
            <a:xfrm>
              <a:off x="5490475" y="3681900"/>
              <a:ext cx="24375" cy="25000"/>
            </a:xfrm>
            <a:custGeom>
              <a:avLst/>
              <a:gdLst/>
              <a:ahLst/>
              <a:cxnLst/>
              <a:rect l="l" t="t" r="r" b="b"/>
              <a:pathLst>
                <a:path w="975" h="1000" fill="none" extrusionOk="0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14"/>
            <p:cNvSpPr/>
            <p:nvPr/>
          </p:nvSpPr>
          <p:spPr>
            <a:xfrm>
              <a:off x="5358350" y="3973550"/>
              <a:ext cx="60900" cy="81625"/>
            </a:xfrm>
            <a:custGeom>
              <a:avLst/>
              <a:gdLst/>
              <a:ahLst/>
              <a:cxnLst/>
              <a:rect l="l" t="t" r="r" b="b"/>
              <a:pathLst>
                <a:path w="2436" h="3265" fill="none" extrusionOk="0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14"/>
            <p:cNvSpPr/>
            <p:nvPr/>
          </p:nvSpPr>
          <p:spPr>
            <a:xfrm>
              <a:off x="5586050" y="3973550"/>
              <a:ext cx="60925" cy="81625"/>
            </a:xfrm>
            <a:custGeom>
              <a:avLst/>
              <a:gdLst/>
              <a:ahLst/>
              <a:cxnLst/>
              <a:rect l="l" t="t" r="r" b="b"/>
              <a:pathLst>
                <a:path w="2437" h="3265" fill="none" extrusionOk="0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14"/>
            <p:cNvSpPr/>
            <p:nvPr/>
          </p:nvSpPr>
          <p:spPr>
            <a:xfrm>
              <a:off x="5316925" y="3731225"/>
              <a:ext cx="371450" cy="218000"/>
            </a:xfrm>
            <a:custGeom>
              <a:avLst/>
              <a:gdLst/>
              <a:ahLst/>
              <a:cxnLst/>
              <a:rect l="l" t="t" r="r" b="b"/>
              <a:pathLst>
                <a:path w="14858" h="8720" fill="none" extrusionOk="0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14"/>
            <p:cNvSpPr/>
            <p:nvPr/>
          </p:nvSpPr>
          <p:spPr>
            <a:xfrm>
              <a:off x="5380250" y="3784800"/>
              <a:ext cx="230200" cy="115725"/>
            </a:xfrm>
            <a:custGeom>
              <a:avLst/>
              <a:gdLst/>
              <a:ahLst/>
              <a:cxnLst/>
              <a:rect l="l" t="t" r="r" b="b"/>
              <a:pathLst>
                <a:path w="9208" h="4629" fill="none" extrusionOk="0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14"/>
            <p:cNvSpPr/>
            <p:nvPr/>
          </p:nvSpPr>
          <p:spPr>
            <a:xfrm>
              <a:off x="5547700" y="3779925"/>
              <a:ext cx="68825" cy="68825"/>
            </a:xfrm>
            <a:custGeom>
              <a:avLst/>
              <a:gdLst/>
              <a:ahLst/>
              <a:cxnLst/>
              <a:rect l="l" t="t" r="r" b="b"/>
              <a:pathLst>
                <a:path w="2753" h="2753" fill="none" extrusionOk="0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FBC548F6-EB8C-4A03-8C0E-6D3356C5F7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5952" y="3565452"/>
            <a:ext cx="1578048" cy="157804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35"/>
          <p:cNvSpPr txBox="1">
            <a:spLocks noGrp="1"/>
          </p:cNvSpPr>
          <p:nvPr>
            <p:ph type="sldNum" idx="12"/>
          </p:nvPr>
        </p:nvSpPr>
        <p:spPr>
          <a:xfrm>
            <a:off x="8760475" y="4759953"/>
            <a:ext cx="383400" cy="38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grpSp>
        <p:nvGrpSpPr>
          <p:cNvPr id="326" name="Google Shape;326;p35"/>
          <p:cNvGrpSpPr/>
          <p:nvPr/>
        </p:nvGrpSpPr>
        <p:grpSpPr>
          <a:xfrm>
            <a:off x="0" y="1343350"/>
            <a:ext cx="7478234" cy="3733136"/>
            <a:chOff x="1177450" y="241631"/>
            <a:chExt cx="6173152" cy="3616776"/>
          </a:xfrm>
        </p:grpSpPr>
        <p:sp>
          <p:nvSpPr>
            <p:cNvPr id="327" name="Google Shape;327;p35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accent4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8" name="Google Shape;328;p35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9" name="Google Shape;329;p35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0" name="Google Shape;330;p35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142236">
                <a:alpha val="530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31" name="Google Shape;331;p35"/>
          <p:cNvSpPr txBox="1">
            <a:spLocks noGrp="1"/>
          </p:cNvSpPr>
          <p:nvPr>
            <p:ph type="body" idx="1"/>
          </p:nvPr>
        </p:nvSpPr>
        <p:spPr>
          <a:xfrm>
            <a:off x="7017362" y="1417030"/>
            <a:ext cx="2126513" cy="340894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</a:rPr>
              <a:t>When you press the button, the page will dynamically change using AJAX to show you your current booking status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332" name="Google Shape;332;p35"/>
          <p:cNvSpPr txBox="1">
            <a:spLocks noGrp="1"/>
          </p:cNvSpPr>
          <p:nvPr>
            <p:ph type="title"/>
          </p:nvPr>
        </p:nvSpPr>
        <p:spPr>
          <a:xfrm>
            <a:off x="4969810" y="73014"/>
            <a:ext cx="4174190" cy="120046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4400" dirty="0">
                <a:solidFill>
                  <a:srgbClr val="FF6035"/>
                </a:solidFill>
              </a:rPr>
              <a:t>AJAX</a:t>
            </a:r>
            <a:r>
              <a:rPr lang="en-IN" sz="4400" dirty="0">
                <a:solidFill>
                  <a:schemeClr val="accent1"/>
                </a:solidFill>
              </a:rPr>
              <a:t> </a:t>
            </a:r>
            <a:r>
              <a:rPr lang="en-IN" sz="4400" dirty="0">
                <a:solidFill>
                  <a:schemeClr val="tx1"/>
                </a:solidFill>
              </a:rPr>
              <a:t>dynamic response</a:t>
            </a:r>
            <a:endParaRPr sz="4400"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A773C0E-6BC6-4BF6-89E5-C16D3CD5D4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345" y="1513490"/>
            <a:ext cx="5809543" cy="3191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5230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326;p35">
            <a:extLst>
              <a:ext uri="{FF2B5EF4-FFF2-40B4-BE49-F238E27FC236}">
                <a16:creationId xmlns:a16="http://schemas.microsoft.com/office/drawing/2014/main" id="{52B0E737-FCDE-4C16-9BC4-9464863D9C55}"/>
              </a:ext>
            </a:extLst>
          </p:cNvPr>
          <p:cNvGrpSpPr/>
          <p:nvPr/>
        </p:nvGrpSpPr>
        <p:grpSpPr>
          <a:xfrm>
            <a:off x="0" y="1224347"/>
            <a:ext cx="7478234" cy="3733136"/>
            <a:chOff x="1177450" y="241631"/>
            <a:chExt cx="6173152" cy="3616776"/>
          </a:xfrm>
        </p:grpSpPr>
        <p:sp>
          <p:nvSpPr>
            <p:cNvPr id="10" name="Google Shape;327;p35">
              <a:extLst>
                <a:ext uri="{FF2B5EF4-FFF2-40B4-BE49-F238E27FC236}">
                  <a16:creationId xmlns:a16="http://schemas.microsoft.com/office/drawing/2014/main" id="{20FA3EF1-54B5-4233-B3E3-C17508A6650B}"/>
                </a:ext>
              </a:extLst>
            </p:cNvPr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Google Shape;328;p35">
              <a:extLst>
                <a:ext uri="{FF2B5EF4-FFF2-40B4-BE49-F238E27FC236}">
                  <a16:creationId xmlns:a16="http://schemas.microsoft.com/office/drawing/2014/main" id="{A5D3E392-050B-4812-BC59-B3A8A8FD77BC}"/>
                </a:ext>
              </a:extLst>
            </p:cNvPr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tx2">
                    <a:lumMod val="10000"/>
                  </a:schemeClr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329;p35">
              <a:extLst>
                <a:ext uri="{FF2B5EF4-FFF2-40B4-BE49-F238E27FC236}">
                  <a16:creationId xmlns:a16="http://schemas.microsoft.com/office/drawing/2014/main" id="{84259AFE-9386-4B23-A4F2-2CC480C8D9EB}"/>
                </a:ext>
              </a:extLst>
            </p:cNvPr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tx2">
                    <a:lumMod val="10000"/>
                  </a:schemeClr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330;p35">
              <a:extLst>
                <a:ext uri="{FF2B5EF4-FFF2-40B4-BE49-F238E27FC236}">
                  <a16:creationId xmlns:a16="http://schemas.microsoft.com/office/drawing/2014/main" id="{ABF822F8-0D76-421A-8E2E-0C3A6CB8BAAE}"/>
                </a:ext>
              </a:extLst>
            </p:cNvPr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142236">
                <a:alpha val="530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tx2">
                    <a:lumMod val="10000"/>
                  </a:schemeClr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" name="Google Shape;136;p18">
            <a:extLst>
              <a:ext uri="{FF2B5EF4-FFF2-40B4-BE49-F238E27FC236}">
                <a16:creationId xmlns:a16="http://schemas.microsoft.com/office/drawing/2014/main" id="{A46CD517-3ED9-40D7-A59D-5C764A4A0D04}"/>
              </a:ext>
            </a:extLst>
          </p:cNvPr>
          <p:cNvSpPr txBox="1">
            <a:spLocks/>
          </p:cNvSpPr>
          <p:nvPr/>
        </p:nvSpPr>
        <p:spPr>
          <a:xfrm>
            <a:off x="445648" y="138941"/>
            <a:ext cx="5478069" cy="100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ed Hat Display Black"/>
              <a:buNone/>
              <a:defRPr sz="2600" b="0" i="0" u="none" strike="noStrike" cap="none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ed Hat Display Black"/>
              <a:buNone/>
              <a:defRPr sz="2600" b="0" i="0" u="none" strike="noStrike" cap="none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ed Hat Display Black"/>
              <a:buNone/>
              <a:defRPr sz="2600" b="0" i="0" u="none" strike="noStrike" cap="none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ed Hat Display Black"/>
              <a:buNone/>
              <a:defRPr sz="2600" b="0" i="0" u="none" strike="noStrike" cap="none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ed Hat Display Black"/>
              <a:buNone/>
              <a:defRPr sz="2600" b="0" i="0" u="none" strike="noStrike" cap="none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ed Hat Display Black"/>
              <a:buNone/>
              <a:defRPr sz="2600" b="0" i="0" u="none" strike="noStrike" cap="none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ed Hat Display Black"/>
              <a:buNone/>
              <a:defRPr sz="2600" b="0" i="0" u="none" strike="noStrike" cap="none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ed Hat Display Black"/>
              <a:buNone/>
              <a:defRPr sz="2600" b="0" i="0" u="none" strike="noStrike" cap="none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ed Hat Display Black"/>
              <a:buNone/>
              <a:defRPr sz="2600" b="0" i="0" u="none" strike="noStrike" cap="none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9pPr>
          </a:lstStyle>
          <a:p>
            <a:pPr>
              <a:lnSpc>
                <a:spcPct val="80000"/>
              </a:lnSpc>
            </a:pPr>
            <a:r>
              <a:rPr lang="en-IN" sz="7200" dirty="0">
                <a:solidFill>
                  <a:schemeClr val="lt1"/>
                </a:solidFill>
              </a:rPr>
              <a:t>Admin </a:t>
            </a:r>
            <a:r>
              <a:rPr lang="en-IN" sz="7200" dirty="0">
                <a:solidFill>
                  <a:schemeClr val="accent1"/>
                </a:solidFill>
              </a:rPr>
              <a:t>Page</a:t>
            </a:r>
            <a:endParaRPr lang="en-IN" sz="7200" dirty="0">
              <a:solidFill>
                <a:schemeClr val="lt1"/>
              </a:solidFill>
            </a:endParaRPr>
          </a:p>
        </p:txBody>
      </p:sp>
      <p:sp>
        <p:nvSpPr>
          <p:cNvPr id="14" name="Google Shape;137;p18">
            <a:extLst>
              <a:ext uri="{FF2B5EF4-FFF2-40B4-BE49-F238E27FC236}">
                <a16:creationId xmlns:a16="http://schemas.microsoft.com/office/drawing/2014/main" id="{FA7655C6-E45C-4863-A723-57AADA84D0B9}"/>
              </a:ext>
            </a:extLst>
          </p:cNvPr>
          <p:cNvSpPr txBox="1">
            <a:spLocks/>
          </p:cNvSpPr>
          <p:nvPr/>
        </p:nvSpPr>
        <p:spPr>
          <a:xfrm>
            <a:off x="6949046" y="1224347"/>
            <a:ext cx="2194954" cy="31524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aleway"/>
              <a:buChar char="╸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aleway"/>
              <a:buChar char="╶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Char char="╶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Char char="╶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Char char="╶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Char char="╶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Char char="╶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Char char="╶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Char char="╶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>
              <a:buFont typeface="Raleway"/>
              <a:buNone/>
            </a:pPr>
            <a:r>
              <a:rPr lang="en-US" sz="2000" dirty="0"/>
              <a:t>The Administrator of AWP hotels is </a:t>
            </a:r>
            <a:r>
              <a:rPr lang="en-US" sz="2000" dirty="0">
                <a:solidFill>
                  <a:srgbClr val="FF6035"/>
                </a:solidFill>
              </a:rPr>
              <a:t>authorized</a:t>
            </a:r>
            <a:r>
              <a:rPr lang="en-US" sz="2000" dirty="0"/>
              <a:t> to set cost of rooms and see the </a:t>
            </a:r>
            <a:r>
              <a:rPr lang="en-US" sz="2000" dirty="0">
                <a:solidFill>
                  <a:srgbClr val="FF6035"/>
                </a:solidFill>
              </a:rPr>
              <a:t>status</a:t>
            </a:r>
            <a:r>
              <a:rPr lang="en-US" sz="2000" dirty="0"/>
              <a:t> of all rooms, and their </a:t>
            </a:r>
            <a:r>
              <a:rPr lang="en-US" sz="2000" dirty="0">
                <a:solidFill>
                  <a:srgbClr val="FF6035"/>
                </a:solidFill>
              </a:rPr>
              <a:t>occupants</a:t>
            </a:r>
            <a:r>
              <a:rPr lang="en-US" sz="2000" dirty="0"/>
              <a:t>, to improve your stay at AWP hotel</a:t>
            </a:r>
          </a:p>
          <a:p>
            <a:pPr marL="0" indent="0">
              <a:buFont typeface="Raleway"/>
              <a:buNone/>
            </a:pPr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5CF40C-6C84-48E1-9E6B-4345576F9B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356" y="1431144"/>
            <a:ext cx="5788360" cy="3144311"/>
          </a:xfrm>
          <a:prstGeom prst="rect">
            <a:avLst/>
          </a:prstGeom>
        </p:spPr>
      </p:pic>
      <p:sp>
        <p:nvSpPr>
          <p:cNvPr id="15" name="Google Shape;116;p15">
            <a:extLst>
              <a:ext uri="{FF2B5EF4-FFF2-40B4-BE49-F238E27FC236}">
                <a16:creationId xmlns:a16="http://schemas.microsoft.com/office/drawing/2014/main" id="{51787145-B7E2-4A96-B73D-C44B75DF37F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760475" y="4759953"/>
            <a:ext cx="383400" cy="38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414676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35"/>
          <p:cNvSpPr txBox="1">
            <a:spLocks noGrp="1"/>
          </p:cNvSpPr>
          <p:nvPr>
            <p:ph type="sldNum" idx="12"/>
          </p:nvPr>
        </p:nvSpPr>
        <p:spPr>
          <a:xfrm>
            <a:off x="8760475" y="4759953"/>
            <a:ext cx="383400" cy="38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grpSp>
        <p:nvGrpSpPr>
          <p:cNvPr id="326" name="Google Shape;326;p35"/>
          <p:cNvGrpSpPr/>
          <p:nvPr/>
        </p:nvGrpSpPr>
        <p:grpSpPr>
          <a:xfrm>
            <a:off x="0" y="1061313"/>
            <a:ext cx="7478234" cy="3733136"/>
            <a:chOff x="1177450" y="241631"/>
            <a:chExt cx="6173152" cy="3616776"/>
          </a:xfrm>
        </p:grpSpPr>
        <p:sp>
          <p:nvSpPr>
            <p:cNvPr id="327" name="Google Shape;327;p35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tx1">
                <a:lumMod val="25000"/>
                <a:lumOff val="75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8" name="Google Shape;328;p35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25000"/>
                <a:lumOff val="75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9" name="Google Shape;329;p35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0" name="Google Shape;330;p35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142236">
                <a:alpha val="530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31" name="Google Shape;331;p35"/>
          <p:cNvSpPr txBox="1">
            <a:spLocks noGrp="1"/>
          </p:cNvSpPr>
          <p:nvPr>
            <p:ph type="body" idx="1"/>
          </p:nvPr>
        </p:nvSpPr>
        <p:spPr>
          <a:xfrm>
            <a:off x="7206674" y="1061313"/>
            <a:ext cx="1873531" cy="186618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IN" dirty="0">
                <a:solidFill>
                  <a:schemeClr val="dk1"/>
                </a:solidFill>
              </a:rPr>
              <a:t>You can fill out a feedback in this page, and, it shall be read by our team!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332" name="Google Shape;332;p35"/>
          <p:cNvSpPr txBox="1">
            <a:spLocks noGrp="1"/>
          </p:cNvSpPr>
          <p:nvPr>
            <p:ph type="title"/>
          </p:nvPr>
        </p:nvSpPr>
        <p:spPr>
          <a:xfrm>
            <a:off x="5477810" y="167133"/>
            <a:ext cx="3282665" cy="69466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4400" dirty="0" err="1">
                <a:solidFill>
                  <a:schemeClr val="tx1"/>
                </a:solidFill>
              </a:rPr>
              <a:t>Contact</a:t>
            </a:r>
            <a:r>
              <a:rPr lang="en-IN" sz="4400" dirty="0" err="1">
                <a:solidFill>
                  <a:schemeClr val="accent1"/>
                </a:solidFill>
              </a:rPr>
              <a:t>.jsp</a:t>
            </a:r>
            <a:endParaRPr sz="4400" dirty="0"/>
          </a:p>
        </p:txBody>
      </p:sp>
      <p:sp>
        <p:nvSpPr>
          <p:cNvPr id="12" name="Google Shape;331;p35">
            <a:extLst>
              <a:ext uri="{FF2B5EF4-FFF2-40B4-BE49-F238E27FC236}">
                <a16:creationId xmlns:a16="http://schemas.microsoft.com/office/drawing/2014/main" id="{D17B1C2A-3E1C-4926-9889-499DACD87B41}"/>
              </a:ext>
            </a:extLst>
          </p:cNvPr>
          <p:cNvSpPr txBox="1">
            <a:spLocks/>
          </p:cNvSpPr>
          <p:nvPr/>
        </p:nvSpPr>
        <p:spPr>
          <a:xfrm>
            <a:off x="7206674" y="3001580"/>
            <a:ext cx="1873531" cy="1866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aleway"/>
              <a:buChar char="╸"/>
              <a:defRPr sz="20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Char char="╶"/>
              <a:defRPr sz="20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Char char="╶"/>
              <a:defRPr sz="20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Char char="╶"/>
              <a:defRPr sz="20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Char char="╶"/>
              <a:defRPr sz="20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Char char="╶"/>
              <a:defRPr sz="20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Char char="╶"/>
              <a:defRPr sz="20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Char char="╶"/>
              <a:defRPr sz="20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Char char="╶"/>
              <a:defRPr sz="20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>
              <a:buFont typeface="Raleway"/>
              <a:buNone/>
            </a:pPr>
            <a:r>
              <a:rPr lang="en-US" dirty="0">
                <a:solidFill>
                  <a:schemeClr val="dk1"/>
                </a:solidFill>
              </a:rPr>
              <a:t>A email of this form will also be sent to your email address!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673A0D-57A7-4B93-82FF-5598F627EE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441" y="1249202"/>
            <a:ext cx="5823540" cy="3208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0892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9"/>
          <p:cNvSpPr txBox="1">
            <a:spLocks noGrp="1"/>
          </p:cNvSpPr>
          <p:nvPr>
            <p:ph type="sldNum" idx="12"/>
          </p:nvPr>
        </p:nvSpPr>
        <p:spPr>
          <a:xfrm>
            <a:off x="8760475" y="4759953"/>
            <a:ext cx="383400" cy="38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grpSp>
        <p:nvGrpSpPr>
          <p:cNvPr id="9" name="Google Shape;326;p35">
            <a:extLst>
              <a:ext uri="{FF2B5EF4-FFF2-40B4-BE49-F238E27FC236}">
                <a16:creationId xmlns:a16="http://schemas.microsoft.com/office/drawing/2014/main" id="{718F65BF-C402-4CBF-A344-3A47B694E2F7}"/>
              </a:ext>
            </a:extLst>
          </p:cNvPr>
          <p:cNvGrpSpPr/>
          <p:nvPr/>
        </p:nvGrpSpPr>
        <p:grpSpPr>
          <a:xfrm>
            <a:off x="1665766" y="1026817"/>
            <a:ext cx="7478234" cy="3733136"/>
            <a:chOff x="1177450" y="241631"/>
            <a:chExt cx="6173152" cy="3616776"/>
          </a:xfrm>
        </p:grpSpPr>
        <p:sp>
          <p:nvSpPr>
            <p:cNvPr id="10" name="Google Shape;327;p35">
              <a:extLst>
                <a:ext uri="{FF2B5EF4-FFF2-40B4-BE49-F238E27FC236}">
                  <a16:creationId xmlns:a16="http://schemas.microsoft.com/office/drawing/2014/main" id="{0BB9A1A3-0330-48DA-BCDB-C00DE5FE52AC}"/>
                </a:ext>
              </a:extLst>
            </p:cNvPr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Google Shape;328;p35">
              <a:extLst>
                <a:ext uri="{FF2B5EF4-FFF2-40B4-BE49-F238E27FC236}">
                  <a16:creationId xmlns:a16="http://schemas.microsoft.com/office/drawing/2014/main" id="{4741F78A-D30C-49A3-BDFC-3F02CC732D70}"/>
                </a:ext>
              </a:extLst>
            </p:cNvPr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tx2">
                    <a:lumMod val="10000"/>
                  </a:schemeClr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329;p35">
              <a:extLst>
                <a:ext uri="{FF2B5EF4-FFF2-40B4-BE49-F238E27FC236}">
                  <a16:creationId xmlns:a16="http://schemas.microsoft.com/office/drawing/2014/main" id="{2BF8B24A-A9CA-4140-8952-251C3582D13E}"/>
                </a:ext>
              </a:extLst>
            </p:cNvPr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tx2">
                    <a:lumMod val="10000"/>
                  </a:schemeClr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330;p35">
              <a:extLst>
                <a:ext uri="{FF2B5EF4-FFF2-40B4-BE49-F238E27FC236}">
                  <a16:creationId xmlns:a16="http://schemas.microsoft.com/office/drawing/2014/main" id="{3E9C50ED-366A-49F1-8497-D583BF3A8CBD}"/>
                </a:ext>
              </a:extLst>
            </p:cNvPr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142236">
                <a:alpha val="530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tx2">
                    <a:lumMod val="10000"/>
                  </a:schemeClr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" name="Google Shape;136;p18">
            <a:extLst>
              <a:ext uri="{FF2B5EF4-FFF2-40B4-BE49-F238E27FC236}">
                <a16:creationId xmlns:a16="http://schemas.microsoft.com/office/drawing/2014/main" id="{0EB27974-68F7-4D1D-8062-290F5BEB3E5C}"/>
              </a:ext>
            </a:extLst>
          </p:cNvPr>
          <p:cNvSpPr txBox="1">
            <a:spLocks/>
          </p:cNvSpPr>
          <p:nvPr/>
        </p:nvSpPr>
        <p:spPr>
          <a:xfrm>
            <a:off x="232997" y="138941"/>
            <a:ext cx="6465515" cy="848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ed Hat Display Black"/>
              <a:buNone/>
              <a:defRPr sz="2600" b="0" i="0" u="none" strike="noStrike" cap="none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ed Hat Display Black"/>
              <a:buNone/>
              <a:defRPr sz="2600" b="0" i="0" u="none" strike="noStrike" cap="none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ed Hat Display Black"/>
              <a:buNone/>
              <a:defRPr sz="2600" b="0" i="0" u="none" strike="noStrike" cap="none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ed Hat Display Black"/>
              <a:buNone/>
              <a:defRPr sz="2600" b="0" i="0" u="none" strike="noStrike" cap="none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ed Hat Display Black"/>
              <a:buNone/>
              <a:defRPr sz="2600" b="0" i="0" u="none" strike="noStrike" cap="none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ed Hat Display Black"/>
              <a:buNone/>
              <a:defRPr sz="2600" b="0" i="0" u="none" strike="noStrike" cap="none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ed Hat Display Black"/>
              <a:buNone/>
              <a:defRPr sz="2600" b="0" i="0" u="none" strike="noStrike" cap="none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ed Hat Display Black"/>
              <a:buNone/>
              <a:defRPr sz="2600" b="0" i="0" u="none" strike="noStrike" cap="none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ed Hat Display Black"/>
              <a:buNone/>
              <a:defRPr sz="2600" b="0" i="0" u="none" strike="noStrike" cap="none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9pPr>
          </a:lstStyle>
          <a:p>
            <a:pPr>
              <a:lnSpc>
                <a:spcPct val="80000"/>
              </a:lnSpc>
            </a:pPr>
            <a:r>
              <a:rPr lang="en-IN" sz="7200" dirty="0">
                <a:solidFill>
                  <a:schemeClr val="accent1"/>
                </a:solidFill>
              </a:rPr>
              <a:t>E-</a:t>
            </a:r>
            <a:r>
              <a:rPr lang="en-IN" sz="7200" dirty="0">
                <a:solidFill>
                  <a:schemeClr val="lt1"/>
                </a:solidFill>
              </a:rPr>
              <a:t>Mail</a:t>
            </a:r>
          </a:p>
        </p:txBody>
      </p:sp>
      <p:sp>
        <p:nvSpPr>
          <p:cNvPr id="18" name="Google Shape;137;p18">
            <a:extLst>
              <a:ext uri="{FF2B5EF4-FFF2-40B4-BE49-F238E27FC236}">
                <a16:creationId xmlns:a16="http://schemas.microsoft.com/office/drawing/2014/main" id="{26F7EA3C-CF35-4E95-9425-200D49B2FFD1}"/>
              </a:ext>
            </a:extLst>
          </p:cNvPr>
          <p:cNvSpPr txBox="1">
            <a:spLocks/>
          </p:cNvSpPr>
          <p:nvPr/>
        </p:nvSpPr>
        <p:spPr>
          <a:xfrm>
            <a:off x="142168" y="1145168"/>
            <a:ext cx="2077293" cy="3437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aleway"/>
              <a:buChar char="╸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aleway"/>
              <a:buChar char="╶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Char char="╶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Char char="╶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Char char="╶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Char char="╶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Char char="╶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Char char="╶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Char char="╶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>
              <a:buFont typeface="Raleway"/>
              <a:buNone/>
            </a:pPr>
            <a:r>
              <a:rPr lang="en-US" sz="2000" dirty="0"/>
              <a:t>Rest assured,  Our team has received your suggestion, and will act on it post-haste!</a:t>
            </a:r>
          </a:p>
          <a:p>
            <a:pPr marL="0" indent="0">
              <a:buFont typeface="Raleway"/>
              <a:buNone/>
            </a:pPr>
            <a:r>
              <a:rPr lang="en-US" sz="2000" dirty="0"/>
              <a:t>You will receive  a confirmatory  Email of your feedback:</a:t>
            </a:r>
          </a:p>
          <a:p>
            <a:pPr marL="0" indent="0">
              <a:buFont typeface="Raleway"/>
              <a:buNone/>
            </a:pPr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279D37-C700-4E6D-973E-E1AC947C54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6092" y="1230407"/>
            <a:ext cx="5827080" cy="3165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0051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6"/>
          <p:cNvSpPr txBox="1">
            <a:spLocks noGrp="1"/>
          </p:cNvSpPr>
          <p:nvPr>
            <p:ph type="title"/>
          </p:nvPr>
        </p:nvSpPr>
        <p:spPr>
          <a:xfrm>
            <a:off x="5293375" y="465146"/>
            <a:ext cx="3467100" cy="1199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9600" dirty="0">
                <a:solidFill>
                  <a:schemeClr val="accent1"/>
                </a:solidFill>
              </a:rPr>
              <a:t>MVC </a:t>
            </a:r>
            <a:endParaRPr sz="9600" dirty="0">
              <a:solidFill>
                <a:schemeClr val="accent1"/>
              </a:solidFill>
            </a:endParaRPr>
          </a:p>
        </p:txBody>
      </p:sp>
      <p:sp>
        <p:nvSpPr>
          <p:cNvPr id="122" name="Google Shape;122;p16"/>
          <p:cNvSpPr txBox="1">
            <a:spLocks noGrp="1"/>
          </p:cNvSpPr>
          <p:nvPr>
            <p:ph type="body" idx="1"/>
          </p:nvPr>
        </p:nvSpPr>
        <p:spPr>
          <a:xfrm rot="10800000" flipV="1">
            <a:off x="476414" y="263600"/>
            <a:ext cx="4095586" cy="259015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accent1"/>
                </a:solidFill>
              </a:rPr>
              <a:t>JS</a:t>
            </a:r>
            <a:r>
              <a:rPr lang="en-US" dirty="0">
                <a:solidFill>
                  <a:schemeClr val="accent1"/>
                </a:solidFill>
              </a:rPr>
              <a:t>P </a:t>
            </a:r>
            <a:r>
              <a:rPr lang="en-IN" dirty="0">
                <a:solidFill>
                  <a:schemeClr val="accent1"/>
                </a:solidFill>
              </a:rPr>
              <a:t>and servlet were</a:t>
            </a:r>
            <a:r>
              <a:rPr lang="en-US" dirty="0">
                <a:solidFill>
                  <a:schemeClr val="accent1"/>
                </a:solidFill>
              </a:rPr>
              <a:t> used here as following</a:t>
            </a:r>
            <a:endParaRPr lang="en-IN" dirty="0">
              <a:solidFill>
                <a:schemeClr val="accent1"/>
              </a:solidFill>
            </a:endParaRPr>
          </a:p>
          <a:p>
            <a:pPr marL="342900" lvl="0" indent="-342900" algn="l" rtl="0"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IN" dirty="0">
                <a:solidFill>
                  <a:schemeClr val="tx1"/>
                </a:solidFill>
              </a:rPr>
              <a:t>JSP  is used for VIEW, i.e. for dynamic pages displayed to the client</a:t>
            </a:r>
          </a:p>
          <a:p>
            <a:pPr marL="0" indent="0">
              <a:buNone/>
            </a:pPr>
            <a:endParaRPr lang="en-IN" dirty="0">
              <a:solidFill>
                <a:schemeClr val="tx1"/>
              </a:solidFill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en-IN" dirty="0">
                <a:solidFill>
                  <a:schemeClr val="tx1"/>
                </a:solidFill>
              </a:rPr>
              <a:t>Servlet  is used to implement CONTROLLER  which will call VIEW by sending the MODEL object</a:t>
            </a:r>
          </a:p>
          <a:p>
            <a:pPr marL="0" indent="0">
              <a:buNone/>
            </a:pPr>
            <a:endParaRPr lang="en-IN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3" name="Google Shape;123;p16"/>
          <p:cNvSpPr txBox="1">
            <a:spLocks noGrp="1"/>
          </p:cNvSpPr>
          <p:nvPr>
            <p:ph type="sldNum" idx="12"/>
          </p:nvPr>
        </p:nvSpPr>
        <p:spPr>
          <a:xfrm>
            <a:off x="8760475" y="4759953"/>
            <a:ext cx="383400" cy="38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6" name="Google Shape;121;p16">
            <a:extLst>
              <a:ext uri="{FF2B5EF4-FFF2-40B4-BE49-F238E27FC236}">
                <a16:creationId xmlns:a16="http://schemas.microsoft.com/office/drawing/2014/main" id="{A0A81858-5631-4CDF-ACB0-553E3A5DDF0E}"/>
              </a:ext>
            </a:extLst>
          </p:cNvPr>
          <p:cNvSpPr txBox="1">
            <a:spLocks/>
          </p:cNvSpPr>
          <p:nvPr/>
        </p:nvSpPr>
        <p:spPr>
          <a:xfrm>
            <a:off x="5293375" y="1205881"/>
            <a:ext cx="3467100" cy="11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ed Hat Display Black"/>
              <a:buNone/>
              <a:defRPr sz="2600" b="0" i="0" u="none" strike="noStrike" cap="none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ed Hat Display Black"/>
              <a:buNone/>
              <a:defRPr sz="2600" b="0" i="0" u="none" strike="noStrike" cap="none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ed Hat Display Black"/>
              <a:buNone/>
              <a:defRPr sz="2600" b="0" i="0" u="none" strike="noStrike" cap="none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ed Hat Display Black"/>
              <a:buNone/>
              <a:defRPr sz="2600" b="0" i="0" u="none" strike="noStrike" cap="none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ed Hat Display Black"/>
              <a:buNone/>
              <a:defRPr sz="2600" b="0" i="0" u="none" strike="noStrike" cap="none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ed Hat Display Black"/>
              <a:buNone/>
              <a:defRPr sz="2600" b="0" i="0" u="none" strike="noStrike" cap="none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ed Hat Display Black"/>
              <a:buNone/>
              <a:defRPr sz="2600" b="0" i="0" u="none" strike="noStrike" cap="none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ed Hat Display Black"/>
              <a:buNone/>
              <a:defRPr sz="2600" b="0" i="0" u="none" strike="noStrike" cap="none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ed Hat Display Black"/>
              <a:buNone/>
              <a:defRPr sz="2600" b="0" i="0" u="none" strike="noStrike" cap="none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9pPr>
          </a:lstStyle>
          <a:p>
            <a:r>
              <a:rPr lang="en-IN" sz="2800" dirty="0">
                <a:solidFill>
                  <a:schemeClr val="accent1"/>
                </a:solidFill>
              </a:rPr>
              <a:t>Including JSP and servlet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1E978C6-CEA8-EE43-A350-7FBB58B75E37}"/>
              </a:ext>
            </a:extLst>
          </p:cNvPr>
          <p:cNvSpPr txBox="1"/>
          <p:nvPr/>
        </p:nvSpPr>
        <p:spPr>
          <a:xfrm>
            <a:off x="3659859" y="1466473"/>
            <a:ext cx="1828800" cy="1828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4349D7-89D4-DD47-8794-8FF00B8F5DC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 lang="en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B1A9CE7-6E7E-BE4E-95EB-0AB92AF7BD70}"/>
              </a:ext>
            </a:extLst>
          </p:cNvPr>
          <p:cNvSpPr txBox="1"/>
          <p:nvPr/>
        </p:nvSpPr>
        <p:spPr>
          <a:xfrm>
            <a:off x="5330456" y="439479"/>
            <a:ext cx="423884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sz="4800" b="1" dirty="0">
                <a:solidFill>
                  <a:srgbClr val="FF6035"/>
                </a:solidFill>
                <a:latin typeface="Red Hat Display" panose="020B0604020202020204" charset="0"/>
              </a:rPr>
              <a:t>CSS style with bootstrap</a:t>
            </a:r>
            <a:endParaRPr lang="en-US" sz="4800" b="1" dirty="0">
              <a:solidFill>
                <a:srgbClr val="FF6035"/>
              </a:solidFill>
              <a:latin typeface="Red Hat Display" panose="020B0604020202020204" charset="0"/>
            </a:endParaRPr>
          </a:p>
        </p:txBody>
      </p:sp>
      <p:sp>
        <p:nvSpPr>
          <p:cNvPr id="5" name="Google Shape;122;p16">
            <a:extLst>
              <a:ext uri="{FF2B5EF4-FFF2-40B4-BE49-F238E27FC236}">
                <a16:creationId xmlns:a16="http://schemas.microsoft.com/office/drawing/2014/main" id="{826F6B48-499B-44C7-9D7E-6D583872DF4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54720" y="1339702"/>
            <a:ext cx="4417280" cy="285661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accent1"/>
                </a:solidFill>
              </a:rPr>
              <a:t>CSS</a:t>
            </a:r>
            <a:r>
              <a:rPr lang="en-US" dirty="0">
                <a:solidFill>
                  <a:schemeClr val="accent1"/>
                </a:solidFill>
              </a:rPr>
              <a:t> was used here as following: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dirty="0">
                <a:solidFill>
                  <a:schemeClr val="tx1"/>
                </a:solidFill>
              </a:rPr>
              <a:t>Bootstrap used here for responsive website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dirty="0">
                <a:solidFill>
                  <a:schemeClr val="tx1"/>
                </a:solidFill>
              </a:rPr>
              <a:t>Certain Bootstrap classes have inbuilt validation, which were used to avoid </a:t>
            </a:r>
            <a:r>
              <a:rPr lang="en-IN" dirty="0" err="1">
                <a:solidFill>
                  <a:schemeClr val="tx1"/>
                </a:solidFill>
              </a:rPr>
              <a:t>javascript</a:t>
            </a:r>
            <a:r>
              <a:rPr lang="en-IN" dirty="0">
                <a:solidFill>
                  <a:schemeClr val="tx1"/>
                </a:solidFill>
              </a:rPr>
              <a:t> validation in some places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73514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6"/>
          <p:cNvSpPr txBox="1">
            <a:spLocks noGrp="1"/>
          </p:cNvSpPr>
          <p:nvPr>
            <p:ph type="title"/>
          </p:nvPr>
        </p:nvSpPr>
        <p:spPr>
          <a:xfrm>
            <a:off x="5293375" y="465146"/>
            <a:ext cx="3467100" cy="1199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4800" dirty="0">
                <a:solidFill>
                  <a:schemeClr val="accent1"/>
                </a:solidFill>
              </a:rPr>
              <a:t>AJAX and JavaScript</a:t>
            </a:r>
            <a:endParaRPr sz="4800" dirty="0">
              <a:solidFill>
                <a:schemeClr val="accent1"/>
              </a:solidFill>
            </a:endParaRPr>
          </a:p>
        </p:txBody>
      </p:sp>
      <p:sp>
        <p:nvSpPr>
          <p:cNvPr id="122" name="Google Shape;122;p16"/>
          <p:cNvSpPr txBox="1">
            <a:spLocks noGrp="1"/>
          </p:cNvSpPr>
          <p:nvPr>
            <p:ph type="body" idx="1"/>
          </p:nvPr>
        </p:nvSpPr>
        <p:spPr>
          <a:xfrm>
            <a:off x="268134" y="185696"/>
            <a:ext cx="3467100" cy="253061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accent1"/>
                </a:solidFill>
              </a:rPr>
              <a:t>AJAX</a:t>
            </a:r>
            <a:r>
              <a:rPr lang="en-US" dirty="0">
                <a:solidFill>
                  <a:schemeClr val="accent1"/>
                </a:solidFill>
              </a:rPr>
              <a:t> was used here as following: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dirty="0">
                <a:solidFill>
                  <a:schemeClr val="tx1"/>
                </a:solidFill>
              </a:rPr>
              <a:t>Dynamic updation of price and availability without having to refresh the page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dirty="0">
                <a:solidFill>
                  <a:schemeClr val="tx1"/>
                </a:solidFill>
              </a:rPr>
              <a:t>Used in </a:t>
            </a:r>
            <a:r>
              <a:rPr lang="en-IN" dirty="0" err="1">
                <a:solidFill>
                  <a:schemeClr val="tx1"/>
                </a:solidFill>
              </a:rPr>
              <a:t>final.jsp</a:t>
            </a:r>
            <a:endParaRPr lang="en-IN"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-IN" sz="2000" dirty="0">
              <a:solidFill>
                <a:schemeClr val="accent1"/>
              </a:solidFill>
            </a:endParaRPr>
          </a:p>
        </p:txBody>
      </p:sp>
      <p:sp>
        <p:nvSpPr>
          <p:cNvPr id="123" name="Google Shape;123;p16"/>
          <p:cNvSpPr txBox="1">
            <a:spLocks noGrp="1"/>
          </p:cNvSpPr>
          <p:nvPr>
            <p:ph type="sldNum" idx="12"/>
          </p:nvPr>
        </p:nvSpPr>
        <p:spPr>
          <a:xfrm>
            <a:off x="8760475" y="4759953"/>
            <a:ext cx="383400" cy="38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sp>
        <p:nvSpPr>
          <p:cNvPr id="6" name="Google Shape;121;p16">
            <a:extLst>
              <a:ext uri="{FF2B5EF4-FFF2-40B4-BE49-F238E27FC236}">
                <a16:creationId xmlns:a16="http://schemas.microsoft.com/office/drawing/2014/main" id="{A0A81858-5631-4CDF-ACB0-553E3A5DDF0E}"/>
              </a:ext>
            </a:extLst>
          </p:cNvPr>
          <p:cNvSpPr txBox="1">
            <a:spLocks/>
          </p:cNvSpPr>
          <p:nvPr/>
        </p:nvSpPr>
        <p:spPr>
          <a:xfrm>
            <a:off x="5293375" y="3222771"/>
            <a:ext cx="3467100" cy="455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ed Hat Display Black"/>
              <a:buNone/>
              <a:defRPr sz="2600" b="0" i="0" u="none" strike="noStrike" cap="none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ed Hat Display Black"/>
              <a:buNone/>
              <a:defRPr sz="2600" b="0" i="0" u="none" strike="noStrike" cap="none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ed Hat Display Black"/>
              <a:buNone/>
              <a:defRPr sz="2600" b="0" i="0" u="none" strike="noStrike" cap="none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ed Hat Display Black"/>
              <a:buNone/>
              <a:defRPr sz="2600" b="0" i="0" u="none" strike="noStrike" cap="none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ed Hat Display Black"/>
              <a:buNone/>
              <a:defRPr sz="2600" b="0" i="0" u="none" strike="noStrike" cap="none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ed Hat Display Black"/>
              <a:buNone/>
              <a:defRPr sz="2600" b="0" i="0" u="none" strike="noStrike" cap="none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ed Hat Display Black"/>
              <a:buNone/>
              <a:defRPr sz="2600" b="0" i="0" u="none" strike="noStrike" cap="none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ed Hat Display Black"/>
              <a:buNone/>
              <a:defRPr sz="2600" b="0" i="0" u="none" strike="noStrike" cap="none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ed Hat Display Black"/>
              <a:buNone/>
              <a:defRPr sz="2600" b="0" i="0" u="none" strike="noStrike" cap="none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9pPr>
          </a:lstStyle>
          <a:p>
            <a:endParaRPr lang="en-IN" sz="2800" dirty="0">
              <a:solidFill>
                <a:schemeClr val="accent1"/>
              </a:solidFill>
            </a:endParaRPr>
          </a:p>
        </p:txBody>
      </p:sp>
      <p:sp>
        <p:nvSpPr>
          <p:cNvPr id="7" name="Google Shape;122;p16">
            <a:extLst>
              <a:ext uri="{FF2B5EF4-FFF2-40B4-BE49-F238E27FC236}">
                <a16:creationId xmlns:a16="http://schemas.microsoft.com/office/drawing/2014/main" id="{304BC0B1-2E48-4B5F-BB7A-7719B2DFA89E}"/>
              </a:ext>
            </a:extLst>
          </p:cNvPr>
          <p:cNvSpPr txBox="1">
            <a:spLocks/>
          </p:cNvSpPr>
          <p:nvPr/>
        </p:nvSpPr>
        <p:spPr>
          <a:xfrm>
            <a:off x="268133" y="2571750"/>
            <a:ext cx="4559047" cy="17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aleway"/>
              <a:buChar char="╸"/>
              <a:defRPr sz="20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Char char="╶"/>
              <a:defRPr sz="20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Char char="╶"/>
              <a:defRPr sz="20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Char char="╶"/>
              <a:defRPr sz="20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Char char="╶"/>
              <a:defRPr sz="20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Char char="╶"/>
              <a:defRPr sz="20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Char char="╶"/>
              <a:defRPr sz="20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Char char="╶"/>
              <a:defRPr sz="20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Char char="╶"/>
              <a:defRPr sz="20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>
              <a:buFont typeface="Raleway"/>
              <a:buNone/>
            </a:pPr>
            <a:r>
              <a:rPr lang="en-US" dirty="0">
                <a:solidFill>
                  <a:schemeClr val="accent1"/>
                </a:solidFill>
              </a:rPr>
              <a:t>JavaScript was used here as following: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</a:rPr>
              <a:t>In validation for </a:t>
            </a:r>
            <a:r>
              <a:rPr lang="en-US" dirty="0" err="1">
                <a:solidFill>
                  <a:schemeClr val="tx1"/>
                </a:solidFill>
              </a:rPr>
              <a:t>login.jsp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en-US" dirty="0" err="1">
                <a:solidFill>
                  <a:schemeClr val="tx1"/>
                </a:solidFill>
              </a:rPr>
              <a:t>registration.jsp</a:t>
            </a:r>
            <a:endParaRPr lang="en-IN" dirty="0" err="1">
              <a:solidFill>
                <a:schemeClr val="tx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dirty="0">
                <a:solidFill>
                  <a:schemeClr val="tx1"/>
                </a:solidFill>
              </a:rPr>
              <a:t>JavaScript for heavy lifting in AJAX</a:t>
            </a:r>
            <a:endParaRPr lang="en-US" dirty="0">
              <a:solidFill>
                <a:schemeClr val="tx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I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84264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6"/>
          <p:cNvSpPr txBox="1">
            <a:spLocks noGrp="1"/>
          </p:cNvSpPr>
          <p:nvPr>
            <p:ph type="title"/>
          </p:nvPr>
        </p:nvSpPr>
        <p:spPr>
          <a:xfrm>
            <a:off x="5293375" y="890819"/>
            <a:ext cx="3467100" cy="1199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>
                <a:solidFill>
                  <a:schemeClr val="accent1"/>
                </a:solidFill>
              </a:rPr>
              <a:t>D</a:t>
            </a:r>
            <a:r>
              <a:rPr lang="en-IN" sz="4800" dirty="0" err="1">
                <a:solidFill>
                  <a:schemeClr val="accent1"/>
                </a:solidFill>
              </a:rPr>
              <a:t>atabase</a:t>
            </a:r>
            <a:r>
              <a:rPr lang="en-IN" sz="4800" dirty="0">
                <a:solidFill>
                  <a:schemeClr val="accent1"/>
                </a:solidFill>
              </a:rPr>
              <a:t> handling in MYSQL</a:t>
            </a:r>
            <a:endParaRPr sz="4800" dirty="0">
              <a:solidFill>
                <a:schemeClr val="accent1"/>
              </a:solidFill>
            </a:endParaRPr>
          </a:p>
        </p:txBody>
      </p:sp>
      <p:sp>
        <p:nvSpPr>
          <p:cNvPr id="122" name="Google Shape;122;p16"/>
          <p:cNvSpPr txBox="1">
            <a:spLocks noGrp="1"/>
          </p:cNvSpPr>
          <p:nvPr>
            <p:ph type="body" idx="1"/>
          </p:nvPr>
        </p:nvSpPr>
        <p:spPr>
          <a:xfrm>
            <a:off x="239781" y="1149715"/>
            <a:ext cx="4417280" cy="221017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accent1"/>
                </a:solidFill>
              </a:rPr>
              <a:t>MYSQL</a:t>
            </a:r>
            <a:r>
              <a:rPr lang="en-US" dirty="0">
                <a:solidFill>
                  <a:schemeClr val="accent1"/>
                </a:solidFill>
              </a:rPr>
              <a:t> was used here as following:</a:t>
            </a:r>
          </a:p>
          <a:p>
            <a:pPr marL="342900" lvl="0" indent="-342900" algn="l" rtl="0"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tx1"/>
                </a:solidFill>
              </a:rPr>
              <a:t>Keeping record of admins, users, and rooms, and their effects on each other.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23" name="Google Shape;123;p16"/>
          <p:cNvSpPr txBox="1">
            <a:spLocks noGrp="1"/>
          </p:cNvSpPr>
          <p:nvPr>
            <p:ph type="sldNum" idx="12"/>
          </p:nvPr>
        </p:nvSpPr>
        <p:spPr>
          <a:xfrm>
            <a:off x="8760475" y="4759953"/>
            <a:ext cx="383400" cy="38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sp>
        <p:nvSpPr>
          <p:cNvPr id="6" name="Google Shape;121;p16">
            <a:extLst>
              <a:ext uri="{FF2B5EF4-FFF2-40B4-BE49-F238E27FC236}">
                <a16:creationId xmlns:a16="http://schemas.microsoft.com/office/drawing/2014/main" id="{A0A81858-5631-4CDF-ACB0-553E3A5DDF0E}"/>
              </a:ext>
            </a:extLst>
          </p:cNvPr>
          <p:cNvSpPr txBox="1">
            <a:spLocks/>
          </p:cNvSpPr>
          <p:nvPr/>
        </p:nvSpPr>
        <p:spPr>
          <a:xfrm>
            <a:off x="5350396" y="2343771"/>
            <a:ext cx="3467100" cy="455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ed Hat Display Black"/>
              <a:buNone/>
              <a:defRPr sz="2600" b="0" i="0" u="none" strike="noStrike" cap="none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ed Hat Display Black"/>
              <a:buNone/>
              <a:defRPr sz="2600" b="0" i="0" u="none" strike="noStrike" cap="none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ed Hat Display Black"/>
              <a:buNone/>
              <a:defRPr sz="2600" b="0" i="0" u="none" strike="noStrike" cap="none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ed Hat Display Black"/>
              <a:buNone/>
              <a:defRPr sz="2600" b="0" i="0" u="none" strike="noStrike" cap="none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ed Hat Display Black"/>
              <a:buNone/>
              <a:defRPr sz="2600" b="0" i="0" u="none" strike="noStrike" cap="none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ed Hat Display Black"/>
              <a:buNone/>
              <a:defRPr sz="2600" b="0" i="0" u="none" strike="noStrike" cap="none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ed Hat Display Black"/>
              <a:buNone/>
              <a:defRPr sz="2600" b="0" i="0" u="none" strike="noStrike" cap="none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ed Hat Display Black"/>
              <a:buNone/>
              <a:defRPr sz="2600" b="0" i="0" u="none" strike="noStrike" cap="none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ed Hat Display Black"/>
              <a:buNone/>
              <a:defRPr sz="2600" b="0" i="0" u="none" strike="noStrike" cap="none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9pPr>
          </a:lstStyle>
          <a:p>
            <a:endParaRPr lang="en-IN" sz="28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28831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6"/>
          <p:cNvSpPr txBox="1">
            <a:spLocks noGrp="1"/>
          </p:cNvSpPr>
          <p:nvPr>
            <p:ph type="title" idx="4294967295"/>
          </p:nvPr>
        </p:nvSpPr>
        <p:spPr>
          <a:xfrm>
            <a:off x="457199" y="0"/>
            <a:ext cx="3639879" cy="1418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IN" dirty="0">
                <a:solidFill>
                  <a:schemeClr val="accent1"/>
                </a:solidFill>
              </a:rPr>
              <a:t>SQL-tables</a:t>
            </a:r>
            <a:r>
              <a:rPr lang="en" dirty="0"/>
              <a:t> to</a:t>
            </a:r>
            <a:r>
              <a:rPr lang="en-IN" dirty="0"/>
              <a:t> show</a:t>
            </a:r>
            <a:r>
              <a:rPr lang="en" dirty="0"/>
              <a:t> </a:t>
            </a:r>
            <a:r>
              <a:rPr lang="en-IN" dirty="0"/>
              <a:t>how database is stored</a:t>
            </a:r>
            <a:endParaRPr dirty="0"/>
          </a:p>
        </p:txBody>
      </p:sp>
      <p:graphicFrame>
        <p:nvGraphicFramePr>
          <p:cNvPr id="219" name="Google Shape;219;p26"/>
          <p:cNvGraphicFramePr/>
          <p:nvPr>
            <p:extLst>
              <p:ext uri="{D42A27DB-BD31-4B8C-83A1-F6EECF244321}">
                <p14:modId xmlns:p14="http://schemas.microsoft.com/office/powerpoint/2010/main" val="380309552"/>
              </p:ext>
            </p:extLst>
          </p:nvPr>
        </p:nvGraphicFramePr>
        <p:xfrm>
          <a:off x="805683" y="1418400"/>
          <a:ext cx="7538536" cy="3237540"/>
        </p:xfrm>
        <a:graphic>
          <a:graphicData uri="http://schemas.openxmlformats.org/drawingml/2006/table">
            <a:tbl>
              <a:tblPr>
                <a:noFill/>
                <a:tableStyleId>{8EA4E53C-DED1-463A-954E-36024BC8CB3E}</a:tableStyleId>
              </a:tblPr>
              <a:tblGrid>
                <a:gridCol w="18846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846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846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846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0938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2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762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>
                        <a:solidFill>
                          <a:schemeClr val="dk2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>
                        <a:solidFill>
                          <a:schemeClr val="dk2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>
                        <a:solidFill>
                          <a:schemeClr val="dk2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0938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>
                        <a:solidFill>
                          <a:schemeClr val="dk2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762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 dirty="0">
                        <a:solidFill>
                          <a:schemeClr val="dk1"/>
                        </a:solidFill>
                        <a:latin typeface="Red Hat Display"/>
                        <a:ea typeface="Red Hat Display"/>
                        <a:cs typeface="Red Hat Display"/>
                        <a:sym typeface="Red Hat Display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chemeClr val="dk1"/>
                        </a:solidFill>
                        <a:latin typeface="Red Hat Display"/>
                        <a:ea typeface="Red Hat Display"/>
                        <a:cs typeface="Red Hat Display"/>
                        <a:sym typeface="Red Hat Display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chemeClr val="dk1"/>
                        </a:solidFill>
                        <a:latin typeface="Red Hat Display"/>
                        <a:ea typeface="Red Hat Display"/>
                        <a:cs typeface="Red Hat Display"/>
                        <a:sym typeface="Red Hat Display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0938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>
                        <a:solidFill>
                          <a:schemeClr val="dk2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762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 dirty="0">
                        <a:solidFill>
                          <a:schemeClr val="dk1"/>
                        </a:solidFill>
                        <a:latin typeface="Red Hat Display"/>
                        <a:ea typeface="Red Hat Display"/>
                        <a:cs typeface="Red Hat Display"/>
                        <a:sym typeface="Red Hat Display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 dirty="0">
                        <a:solidFill>
                          <a:schemeClr val="dk1"/>
                        </a:solidFill>
                        <a:latin typeface="Red Hat Display"/>
                        <a:ea typeface="Red Hat Display"/>
                        <a:cs typeface="Red Hat Display"/>
                        <a:sym typeface="Red Hat Display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 dirty="0">
                        <a:solidFill>
                          <a:schemeClr val="dk1"/>
                        </a:solidFill>
                        <a:latin typeface="Red Hat Display"/>
                        <a:ea typeface="Red Hat Display"/>
                        <a:cs typeface="Red Hat Display"/>
                        <a:sym typeface="Red Hat Display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0938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>
                        <a:solidFill>
                          <a:schemeClr val="dk2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762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chemeClr val="dk1"/>
                        </a:solidFill>
                        <a:latin typeface="Red Hat Display"/>
                        <a:ea typeface="Red Hat Display"/>
                        <a:cs typeface="Red Hat Display"/>
                        <a:sym typeface="Red Hat Display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 dirty="0">
                        <a:solidFill>
                          <a:schemeClr val="dk1"/>
                        </a:solidFill>
                        <a:latin typeface="Red Hat Display"/>
                        <a:ea typeface="Red Hat Display"/>
                        <a:cs typeface="Red Hat Display"/>
                        <a:sym typeface="Red Hat Display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 dirty="0">
                        <a:solidFill>
                          <a:schemeClr val="dk1"/>
                        </a:solidFill>
                        <a:latin typeface="Red Hat Display"/>
                        <a:ea typeface="Red Hat Display"/>
                        <a:cs typeface="Red Hat Display"/>
                        <a:sym typeface="Red Hat Display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20" name="Google Shape;220;p26"/>
          <p:cNvSpPr txBox="1">
            <a:spLocks noGrp="1"/>
          </p:cNvSpPr>
          <p:nvPr>
            <p:ph type="sldNum" idx="12"/>
          </p:nvPr>
        </p:nvSpPr>
        <p:spPr>
          <a:xfrm>
            <a:off x="8760475" y="4759953"/>
            <a:ext cx="383400" cy="38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18</a:t>
            </a:fld>
            <a:endParaRPr>
              <a:solidFill>
                <a:schemeClr val="dk2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BBA145-FF4C-430F-BE55-77D5CFE0B6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783" y="1418400"/>
            <a:ext cx="7544434" cy="323754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5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3171300" cy="1418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Diagram</a:t>
            </a:r>
            <a:r>
              <a:rPr lang="en" dirty="0"/>
              <a:t> to explain </a:t>
            </a:r>
            <a:r>
              <a:rPr lang="en-IN" dirty="0"/>
              <a:t>website structure</a:t>
            </a:r>
            <a:endParaRPr dirty="0"/>
          </a:p>
        </p:txBody>
      </p:sp>
      <p:sp>
        <p:nvSpPr>
          <p:cNvPr id="200" name="Google Shape;200;p25"/>
          <p:cNvSpPr txBox="1">
            <a:spLocks noGrp="1"/>
          </p:cNvSpPr>
          <p:nvPr>
            <p:ph type="sldNum" idx="12"/>
          </p:nvPr>
        </p:nvSpPr>
        <p:spPr>
          <a:xfrm>
            <a:off x="8760475" y="4759953"/>
            <a:ext cx="383400" cy="38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pic>
        <p:nvPicPr>
          <p:cNvPr id="17" name="Picture 9">
            <a:extLst>
              <a:ext uri="{FF2B5EF4-FFF2-40B4-BE49-F238E27FC236}">
                <a16:creationId xmlns:a16="http://schemas.microsoft.com/office/drawing/2014/main" id="{575DF7BE-4625-4782-87FF-AF921881F1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5265" y="1052122"/>
            <a:ext cx="7038753" cy="3899531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5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3171300" cy="1418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Gro</a:t>
            </a:r>
            <a:r>
              <a:rPr lang="en-IN" dirty="0"/>
              <a:t>up</a:t>
            </a:r>
            <a:r>
              <a:rPr lang="en" dirty="0"/>
              <a:t> </a:t>
            </a:r>
            <a:r>
              <a:rPr lang="en-IN" dirty="0">
                <a:solidFill>
                  <a:schemeClr val="accent1"/>
                </a:solidFill>
              </a:rPr>
              <a:t>members: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114" name="Google Shape;114;p15"/>
          <p:cNvSpPr txBox="1">
            <a:spLocks noGrp="1"/>
          </p:cNvSpPr>
          <p:nvPr>
            <p:ph type="body" idx="1"/>
          </p:nvPr>
        </p:nvSpPr>
        <p:spPr>
          <a:xfrm>
            <a:off x="830654" y="1429277"/>
            <a:ext cx="3419100" cy="1418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 dirty="0">
                <a:solidFill>
                  <a:srgbClr val="FF6035"/>
                </a:solidFill>
              </a:rPr>
              <a:t>Hardik Bhatia: </a:t>
            </a:r>
            <a:r>
              <a:rPr lang="en-IN" sz="1200" b="1" dirty="0">
                <a:solidFill>
                  <a:schemeClr val="bg1"/>
                </a:solidFill>
              </a:rPr>
              <a:t>BT18CSE118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1200" b="1" u="sng" dirty="0">
                <a:solidFill>
                  <a:schemeClr val="bg1"/>
                </a:solidFill>
              </a:rPr>
              <a:t>Contribution</a:t>
            </a:r>
            <a:r>
              <a:rPr lang="en-IN" sz="1200" b="1" dirty="0">
                <a:solidFill>
                  <a:schemeClr val="bg1"/>
                </a:solidFill>
              </a:rPr>
              <a:t>:</a:t>
            </a:r>
          </a:p>
          <a:p>
            <a:pPr marL="285750" indent="-285750">
              <a:buClr>
                <a:schemeClr val="dk1"/>
              </a:buClr>
              <a:buSzPts val="1100"/>
            </a:pPr>
            <a:r>
              <a:rPr lang="en-IN" sz="1200" b="1" dirty="0">
                <a:solidFill>
                  <a:schemeClr val="bg1"/>
                </a:solidFill>
              </a:rPr>
              <a:t>MVC model </a:t>
            </a:r>
          </a:p>
          <a:p>
            <a:pPr marL="285750" indent="-285750">
              <a:buClr>
                <a:schemeClr val="dk1"/>
              </a:buClr>
              <a:buSzPts val="1100"/>
            </a:pPr>
            <a:r>
              <a:rPr lang="en-IN" sz="1200" b="1" dirty="0">
                <a:solidFill>
                  <a:schemeClr val="bg1"/>
                </a:solidFill>
              </a:rPr>
              <a:t>Booking and Database</a:t>
            </a:r>
          </a:p>
          <a:p>
            <a:pPr marL="285750" indent="-285750">
              <a:buClr>
                <a:schemeClr val="dk1"/>
              </a:buClr>
              <a:buSzPts val="1100"/>
            </a:pPr>
            <a:r>
              <a:rPr lang="en-IN" sz="1200" b="1" dirty="0">
                <a:solidFill>
                  <a:schemeClr val="bg1"/>
                </a:solidFill>
              </a:rPr>
              <a:t>Version Management</a:t>
            </a:r>
          </a:p>
          <a:p>
            <a:pPr marL="285750" indent="-285750">
              <a:buClr>
                <a:schemeClr val="dk1"/>
              </a:buClr>
              <a:buSzPts val="1100"/>
            </a:pPr>
            <a:r>
              <a:rPr lang="en-IN" sz="1200" b="1" dirty="0">
                <a:solidFill>
                  <a:schemeClr val="bg1"/>
                </a:solidFill>
              </a:rPr>
              <a:t>Front End</a:t>
            </a:r>
          </a:p>
          <a:p>
            <a:pPr marL="285750" indent="-285750">
              <a:buClr>
                <a:schemeClr val="dk1"/>
              </a:buClr>
              <a:buSzPts val="1100"/>
            </a:pPr>
            <a:endParaRPr lang="en-IN" sz="1200" b="1" dirty="0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" sz="1200" b="1" dirty="0">
              <a:solidFill>
                <a:schemeClr val="bg1"/>
              </a:solidFill>
            </a:endParaRPr>
          </a:p>
          <a:p>
            <a:pPr marL="0" lvl="0" indent="0">
              <a:buClr>
                <a:schemeClr val="dk1"/>
              </a:buClr>
              <a:buSzPts val="1100"/>
              <a:buNone/>
            </a:pPr>
            <a:endParaRPr lang="en-IN" sz="1200" dirty="0"/>
          </a:p>
        </p:txBody>
      </p:sp>
      <p:sp>
        <p:nvSpPr>
          <p:cNvPr id="116" name="Google Shape;116;p15"/>
          <p:cNvSpPr txBox="1">
            <a:spLocks noGrp="1"/>
          </p:cNvSpPr>
          <p:nvPr>
            <p:ph type="sldNum" idx="12"/>
          </p:nvPr>
        </p:nvSpPr>
        <p:spPr>
          <a:xfrm>
            <a:off x="8760475" y="4759953"/>
            <a:ext cx="383400" cy="38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 dirty="0"/>
          </a:p>
        </p:txBody>
      </p:sp>
      <p:sp>
        <p:nvSpPr>
          <p:cNvPr id="7" name="Google Shape;114;p15">
            <a:extLst>
              <a:ext uri="{FF2B5EF4-FFF2-40B4-BE49-F238E27FC236}">
                <a16:creationId xmlns:a16="http://schemas.microsoft.com/office/drawing/2014/main" id="{C3E8ECBD-7412-4B3C-9773-B97776938DBD}"/>
              </a:ext>
            </a:extLst>
          </p:cNvPr>
          <p:cNvSpPr txBox="1">
            <a:spLocks/>
          </p:cNvSpPr>
          <p:nvPr/>
        </p:nvSpPr>
        <p:spPr>
          <a:xfrm>
            <a:off x="830654" y="3010347"/>
            <a:ext cx="3419100" cy="1749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aleway"/>
              <a:buChar char="╸"/>
              <a:defRPr sz="20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"/>
              <a:buChar char="╶"/>
              <a:defRPr sz="20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Char char="╶"/>
              <a:defRPr sz="20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Char char="╶"/>
              <a:defRPr sz="20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Char char="╶"/>
              <a:defRPr sz="20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Char char="╶"/>
              <a:defRPr sz="20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Char char="╶"/>
              <a:defRPr sz="20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Char char="╶"/>
              <a:defRPr sz="20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Char char="╶"/>
              <a:defRPr sz="20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IN" sz="1200" b="1" dirty="0">
                <a:solidFill>
                  <a:srgbClr val="FF6035"/>
                </a:solidFill>
              </a:rPr>
              <a:t>Kaustubh </a:t>
            </a:r>
            <a:r>
              <a:rPr lang="en-IN" sz="1200" b="1" dirty="0" err="1">
                <a:solidFill>
                  <a:srgbClr val="FF6035"/>
                </a:solidFill>
              </a:rPr>
              <a:t>Kathare</a:t>
            </a:r>
            <a:r>
              <a:rPr lang="en" sz="1200" b="1" dirty="0">
                <a:solidFill>
                  <a:srgbClr val="FF6035"/>
                </a:solidFill>
              </a:rPr>
              <a:t>: </a:t>
            </a:r>
            <a:r>
              <a:rPr lang="en-IN" sz="1200" b="1" dirty="0">
                <a:solidFill>
                  <a:schemeClr val="bg1"/>
                </a:solidFill>
              </a:rPr>
              <a:t>BT18CSE024</a:t>
            </a:r>
            <a:endParaRPr lang="en" sz="1200" b="1" dirty="0">
              <a:solidFill>
                <a:schemeClr val="bg1"/>
              </a:solidFill>
            </a:endParaRPr>
          </a:p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-IN" sz="1200" b="1" u="sng" dirty="0">
                <a:solidFill>
                  <a:schemeClr val="bg1"/>
                </a:solidFill>
              </a:rPr>
              <a:t>Contribution</a:t>
            </a:r>
            <a:r>
              <a:rPr lang="en-IN" sz="1200" b="1" dirty="0">
                <a:solidFill>
                  <a:schemeClr val="bg1"/>
                </a:solidFill>
              </a:rPr>
              <a:t>:</a:t>
            </a:r>
          </a:p>
          <a:p>
            <a:pPr marL="285750" indent="-285750">
              <a:buClr>
                <a:schemeClr val="dk1"/>
              </a:buClr>
              <a:buSzPts val="1100"/>
            </a:pPr>
            <a:r>
              <a:rPr lang="en-IN" sz="1200" b="1" dirty="0">
                <a:solidFill>
                  <a:schemeClr val="bg1"/>
                </a:solidFill>
              </a:rPr>
              <a:t>AJAX </a:t>
            </a:r>
          </a:p>
          <a:p>
            <a:pPr marL="285750" indent="-285750">
              <a:buClr>
                <a:schemeClr val="dk1"/>
              </a:buClr>
              <a:buSzPts val="1100"/>
            </a:pPr>
            <a:r>
              <a:rPr lang="en-IN" sz="1200" b="1" dirty="0">
                <a:solidFill>
                  <a:schemeClr val="bg1"/>
                </a:solidFill>
              </a:rPr>
              <a:t>Servlets</a:t>
            </a:r>
          </a:p>
          <a:p>
            <a:pPr marL="285750" indent="-285750">
              <a:buClr>
                <a:schemeClr val="dk1"/>
              </a:buClr>
              <a:buSzPts val="1100"/>
            </a:pPr>
            <a:r>
              <a:rPr lang="en-IN" sz="1200" b="1" dirty="0">
                <a:solidFill>
                  <a:schemeClr val="bg1"/>
                </a:solidFill>
              </a:rPr>
              <a:t>Model Classes</a:t>
            </a:r>
          </a:p>
          <a:p>
            <a:pPr marL="285750" indent="-285750">
              <a:buClr>
                <a:schemeClr val="dk1"/>
              </a:buClr>
              <a:buSzPts val="1100"/>
            </a:pPr>
            <a:r>
              <a:rPr lang="en-IN" sz="1200" b="1" dirty="0">
                <a:solidFill>
                  <a:schemeClr val="bg1"/>
                </a:solidFill>
              </a:rPr>
              <a:t>Front End</a:t>
            </a:r>
          </a:p>
          <a:p>
            <a:pPr marL="0" indent="0">
              <a:buClr>
                <a:schemeClr val="dk1"/>
              </a:buClr>
              <a:buSzPts val="1100"/>
              <a:buFont typeface="Raleway"/>
              <a:buNone/>
            </a:pPr>
            <a:endParaRPr lang="en-IN" sz="1200" dirty="0">
              <a:solidFill>
                <a:srgbClr val="FF6035"/>
              </a:solidFill>
            </a:endParaRPr>
          </a:p>
        </p:txBody>
      </p:sp>
      <p:sp>
        <p:nvSpPr>
          <p:cNvPr id="8" name="Google Shape;114;p15">
            <a:extLst>
              <a:ext uri="{FF2B5EF4-FFF2-40B4-BE49-F238E27FC236}">
                <a16:creationId xmlns:a16="http://schemas.microsoft.com/office/drawing/2014/main" id="{F70C1078-0E11-4028-A2E9-857B7437F1BD}"/>
              </a:ext>
            </a:extLst>
          </p:cNvPr>
          <p:cNvSpPr txBox="1">
            <a:spLocks/>
          </p:cNvSpPr>
          <p:nvPr/>
        </p:nvSpPr>
        <p:spPr>
          <a:xfrm>
            <a:off x="4871012" y="445799"/>
            <a:ext cx="3419100" cy="1194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aleway"/>
              <a:buChar char="╸"/>
              <a:defRPr sz="20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"/>
              <a:buChar char="╶"/>
              <a:defRPr sz="20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Char char="╶"/>
              <a:defRPr sz="20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Char char="╶"/>
              <a:defRPr sz="20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Char char="╶"/>
              <a:defRPr sz="20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Char char="╶"/>
              <a:defRPr sz="20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Char char="╶"/>
              <a:defRPr sz="20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Char char="╶"/>
              <a:defRPr sz="20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Char char="╶"/>
              <a:defRPr sz="20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IN" sz="1200" b="1" dirty="0">
                <a:solidFill>
                  <a:srgbClr val="FF6035"/>
                </a:solidFill>
              </a:rPr>
              <a:t>Aditya </a:t>
            </a:r>
            <a:r>
              <a:rPr lang="en-IN" sz="1200" b="1" dirty="0" err="1">
                <a:solidFill>
                  <a:srgbClr val="FF6035"/>
                </a:solidFill>
              </a:rPr>
              <a:t>Dhane</a:t>
            </a:r>
            <a:r>
              <a:rPr lang="en" sz="1200" b="1" dirty="0">
                <a:solidFill>
                  <a:srgbClr val="FF6035"/>
                </a:solidFill>
              </a:rPr>
              <a:t>: </a:t>
            </a:r>
            <a:r>
              <a:rPr lang="en-IN" sz="1200" b="1" dirty="0">
                <a:solidFill>
                  <a:schemeClr val="bg1"/>
                </a:solidFill>
              </a:rPr>
              <a:t>BT18CSE028</a:t>
            </a:r>
            <a:endParaRPr lang="en" sz="1200" b="1" dirty="0">
              <a:solidFill>
                <a:schemeClr val="bg1"/>
              </a:solidFill>
            </a:endParaRPr>
          </a:p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-IN" sz="1200" b="1" u="sng" dirty="0">
                <a:solidFill>
                  <a:schemeClr val="bg1"/>
                </a:solidFill>
              </a:rPr>
              <a:t>Contribution</a:t>
            </a:r>
            <a:r>
              <a:rPr lang="en-IN" sz="1200" b="1" dirty="0">
                <a:solidFill>
                  <a:schemeClr val="bg1"/>
                </a:solidFill>
              </a:rPr>
              <a:t>:</a:t>
            </a:r>
          </a:p>
          <a:p>
            <a:pPr marL="285750" indent="-285750">
              <a:buClr>
                <a:schemeClr val="dk1"/>
              </a:buClr>
              <a:buSzPts val="1100"/>
            </a:pPr>
            <a:r>
              <a:rPr lang="en-IN" sz="1200" b="1" dirty="0">
                <a:solidFill>
                  <a:schemeClr val="bg1"/>
                </a:solidFill>
              </a:rPr>
              <a:t>All Admin Related Functions</a:t>
            </a:r>
          </a:p>
          <a:p>
            <a:pPr marL="285750" indent="-285750">
              <a:buClr>
                <a:schemeClr val="dk1"/>
              </a:buClr>
              <a:buSzPts val="1100"/>
            </a:pPr>
            <a:r>
              <a:rPr lang="en-IN" sz="1200" b="1" dirty="0">
                <a:solidFill>
                  <a:schemeClr val="bg1"/>
                </a:solidFill>
              </a:rPr>
              <a:t>Booking and Database</a:t>
            </a:r>
          </a:p>
          <a:p>
            <a:pPr marL="285750" indent="-285750">
              <a:buClr>
                <a:schemeClr val="dk1"/>
              </a:buClr>
              <a:buSzPts val="1100"/>
            </a:pPr>
            <a:r>
              <a:rPr lang="en-IN" sz="1200" b="1" dirty="0">
                <a:solidFill>
                  <a:schemeClr val="bg1"/>
                </a:solidFill>
              </a:rPr>
              <a:t>Front End</a:t>
            </a:r>
          </a:p>
          <a:p>
            <a:pPr marL="285750" indent="-285750">
              <a:buClr>
                <a:schemeClr val="dk1"/>
              </a:buClr>
              <a:buSzPts val="1100"/>
            </a:pPr>
            <a:endParaRPr lang="en-IN" sz="1200" b="1" dirty="0">
              <a:solidFill>
                <a:schemeClr val="bg1"/>
              </a:solidFill>
            </a:endParaRPr>
          </a:p>
          <a:p>
            <a:pPr marL="0" indent="0">
              <a:buClr>
                <a:schemeClr val="dk1"/>
              </a:buClr>
              <a:buSzPts val="1100"/>
              <a:buFont typeface="Raleway"/>
              <a:buNone/>
            </a:pPr>
            <a:endParaRPr lang="en-IN" sz="1200" dirty="0">
              <a:solidFill>
                <a:srgbClr val="FF6035"/>
              </a:solidFill>
            </a:endParaRPr>
          </a:p>
        </p:txBody>
      </p:sp>
      <p:sp>
        <p:nvSpPr>
          <p:cNvPr id="9" name="Google Shape;114;p15">
            <a:extLst>
              <a:ext uri="{FF2B5EF4-FFF2-40B4-BE49-F238E27FC236}">
                <a16:creationId xmlns:a16="http://schemas.microsoft.com/office/drawing/2014/main" id="{8D2A19A8-9350-46D0-853A-B5F41FB1DA4A}"/>
              </a:ext>
            </a:extLst>
          </p:cNvPr>
          <p:cNvSpPr txBox="1">
            <a:spLocks/>
          </p:cNvSpPr>
          <p:nvPr/>
        </p:nvSpPr>
        <p:spPr>
          <a:xfrm>
            <a:off x="4894246" y="1696947"/>
            <a:ext cx="3419100" cy="17496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aleway"/>
              <a:buChar char="╸"/>
              <a:defRPr sz="20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"/>
              <a:buChar char="╶"/>
              <a:defRPr sz="20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Char char="╶"/>
              <a:defRPr sz="20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Char char="╶"/>
              <a:defRPr sz="20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Char char="╶"/>
              <a:defRPr sz="20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Char char="╶"/>
              <a:defRPr sz="20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Char char="╶"/>
              <a:defRPr sz="20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Char char="╶"/>
              <a:defRPr sz="20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Char char="╶"/>
              <a:defRPr sz="20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IN" sz="1200" b="1" dirty="0">
                <a:solidFill>
                  <a:srgbClr val="FF6035"/>
                </a:solidFill>
              </a:rPr>
              <a:t>Kaustubh Wankhede</a:t>
            </a:r>
            <a:r>
              <a:rPr lang="en" sz="1200" b="1" dirty="0">
                <a:solidFill>
                  <a:srgbClr val="FF6035"/>
                </a:solidFill>
              </a:rPr>
              <a:t>: </a:t>
            </a:r>
            <a:r>
              <a:rPr lang="en-IN" sz="1200" b="1" dirty="0">
                <a:solidFill>
                  <a:schemeClr val="bg1"/>
                </a:solidFill>
              </a:rPr>
              <a:t>BT18CSE006</a:t>
            </a:r>
            <a:endParaRPr lang="en" sz="1200" b="1" dirty="0">
              <a:solidFill>
                <a:schemeClr val="bg1"/>
              </a:solidFill>
            </a:endParaRPr>
          </a:p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-IN" sz="1200" b="1" u="sng" dirty="0">
                <a:solidFill>
                  <a:schemeClr val="bg1"/>
                </a:solidFill>
              </a:rPr>
              <a:t>Contribution</a:t>
            </a:r>
            <a:r>
              <a:rPr lang="en-IN" sz="1200" b="1" dirty="0">
                <a:solidFill>
                  <a:schemeClr val="bg1"/>
                </a:solidFill>
              </a:rPr>
              <a:t>:</a:t>
            </a:r>
          </a:p>
          <a:p>
            <a:pPr marL="285750" indent="-285750">
              <a:buClr>
                <a:schemeClr val="dk1"/>
              </a:buClr>
              <a:buSzPts val="1100"/>
            </a:pPr>
            <a:r>
              <a:rPr lang="en-IN" sz="1200" b="1" dirty="0">
                <a:solidFill>
                  <a:schemeClr val="bg1"/>
                </a:solidFill>
              </a:rPr>
              <a:t>Email sending</a:t>
            </a:r>
          </a:p>
          <a:p>
            <a:pPr marL="285750" indent="-285750">
              <a:buClr>
                <a:schemeClr val="dk1"/>
              </a:buClr>
              <a:buSzPts val="1100"/>
            </a:pPr>
            <a:r>
              <a:rPr lang="en-IN" sz="1200" b="1" dirty="0">
                <a:solidFill>
                  <a:schemeClr val="bg1"/>
                </a:solidFill>
              </a:rPr>
              <a:t>Javascript Validation</a:t>
            </a:r>
          </a:p>
          <a:p>
            <a:pPr marL="285750" indent="-285750">
              <a:buClr>
                <a:schemeClr val="dk1"/>
              </a:buClr>
              <a:buSzPts val="1100"/>
            </a:pPr>
            <a:r>
              <a:rPr lang="en-IN" sz="1200" b="1" dirty="0">
                <a:solidFill>
                  <a:schemeClr val="bg1"/>
                </a:solidFill>
              </a:rPr>
              <a:t>PPT making</a:t>
            </a:r>
          </a:p>
          <a:p>
            <a:pPr marL="285750" indent="-285750">
              <a:buClr>
                <a:schemeClr val="dk1"/>
              </a:buClr>
              <a:buSzPts val="1100"/>
            </a:pPr>
            <a:r>
              <a:rPr lang="en-IN" sz="1200" b="1" dirty="0">
                <a:solidFill>
                  <a:schemeClr val="bg1"/>
                </a:solidFill>
              </a:rPr>
              <a:t>Front End</a:t>
            </a:r>
          </a:p>
          <a:p>
            <a:pPr marL="285750" indent="-285750">
              <a:buClr>
                <a:schemeClr val="dk1"/>
              </a:buClr>
              <a:buSzPts val="1100"/>
            </a:pPr>
            <a:endParaRPr lang="en-IN" sz="1200" dirty="0">
              <a:solidFill>
                <a:srgbClr val="FF6035"/>
              </a:solidFill>
            </a:endParaRPr>
          </a:p>
        </p:txBody>
      </p:sp>
      <p:sp>
        <p:nvSpPr>
          <p:cNvPr id="10" name="Google Shape;114;p15">
            <a:extLst>
              <a:ext uri="{FF2B5EF4-FFF2-40B4-BE49-F238E27FC236}">
                <a16:creationId xmlns:a16="http://schemas.microsoft.com/office/drawing/2014/main" id="{8F5AC659-2C75-40F2-85EA-361C14A2CCB2}"/>
              </a:ext>
            </a:extLst>
          </p:cNvPr>
          <p:cNvSpPr txBox="1">
            <a:spLocks/>
          </p:cNvSpPr>
          <p:nvPr/>
        </p:nvSpPr>
        <p:spPr>
          <a:xfrm>
            <a:off x="4894246" y="3279301"/>
            <a:ext cx="3419100" cy="14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aleway"/>
              <a:buChar char="╸"/>
              <a:defRPr sz="20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"/>
              <a:buChar char="╶"/>
              <a:defRPr sz="20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Char char="╶"/>
              <a:defRPr sz="20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Char char="╶"/>
              <a:defRPr sz="20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Char char="╶"/>
              <a:defRPr sz="20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Char char="╶"/>
              <a:defRPr sz="20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Char char="╶"/>
              <a:defRPr sz="20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Char char="╶"/>
              <a:defRPr sz="20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Char char="╶"/>
              <a:defRPr sz="20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IN" sz="1200" b="1" dirty="0">
                <a:solidFill>
                  <a:srgbClr val="FF6035"/>
                </a:solidFill>
              </a:rPr>
              <a:t>Rohan Patil</a:t>
            </a:r>
            <a:r>
              <a:rPr lang="en" sz="1200" b="1" dirty="0">
                <a:solidFill>
                  <a:srgbClr val="FF6035"/>
                </a:solidFill>
              </a:rPr>
              <a:t>: </a:t>
            </a:r>
            <a:r>
              <a:rPr lang="en-IN" sz="1200" b="1" dirty="0">
                <a:solidFill>
                  <a:schemeClr val="bg1"/>
                </a:solidFill>
              </a:rPr>
              <a:t>BT18CSE022</a:t>
            </a:r>
            <a:endParaRPr lang="en" sz="1200" b="1" dirty="0">
              <a:solidFill>
                <a:schemeClr val="bg1"/>
              </a:solidFill>
            </a:endParaRPr>
          </a:p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-IN" sz="1200" b="1" u="sng" dirty="0">
                <a:solidFill>
                  <a:schemeClr val="bg1"/>
                </a:solidFill>
              </a:rPr>
              <a:t>Contribution</a:t>
            </a:r>
            <a:r>
              <a:rPr lang="en-IN" sz="1200" b="1" dirty="0">
                <a:solidFill>
                  <a:schemeClr val="bg1"/>
                </a:solidFill>
              </a:rPr>
              <a:t>:</a:t>
            </a:r>
          </a:p>
          <a:p>
            <a:pPr marL="285750" indent="-285750">
              <a:buClr>
                <a:schemeClr val="dk1"/>
              </a:buClr>
              <a:buSzPts val="1100"/>
            </a:pPr>
            <a:r>
              <a:rPr lang="en-IN" sz="1200" b="1" dirty="0">
                <a:solidFill>
                  <a:schemeClr val="bg1"/>
                </a:solidFill>
              </a:rPr>
              <a:t>final.jsp</a:t>
            </a:r>
          </a:p>
          <a:p>
            <a:pPr marL="285750" indent="-285750">
              <a:buClr>
                <a:schemeClr val="dk1"/>
              </a:buClr>
              <a:buSzPts val="1100"/>
            </a:pPr>
            <a:r>
              <a:rPr lang="en-IN" sz="1200" b="1" dirty="0">
                <a:solidFill>
                  <a:schemeClr val="bg1"/>
                </a:solidFill>
              </a:rPr>
              <a:t>Logout function</a:t>
            </a:r>
          </a:p>
          <a:p>
            <a:pPr marL="285750" indent="-285750">
              <a:buClr>
                <a:schemeClr val="dk1"/>
              </a:buClr>
              <a:buSzPts val="1100"/>
            </a:pPr>
            <a:r>
              <a:rPr lang="en-IN" sz="1200" b="1" dirty="0">
                <a:solidFill>
                  <a:schemeClr val="bg1"/>
                </a:solidFill>
              </a:rPr>
              <a:t>PPT making and Front End</a:t>
            </a:r>
          </a:p>
          <a:p>
            <a:pPr marL="285750" indent="-285750">
              <a:buClr>
                <a:schemeClr val="dk1"/>
              </a:buClr>
              <a:buSzPts val="1100"/>
            </a:pPr>
            <a:endParaRPr lang="en-IN" sz="1200" b="1" dirty="0">
              <a:solidFill>
                <a:schemeClr val="bg1"/>
              </a:solidFill>
            </a:endParaRPr>
          </a:p>
          <a:p>
            <a:pPr marL="0" indent="0">
              <a:buClr>
                <a:schemeClr val="dk1"/>
              </a:buClr>
              <a:buSzPts val="1100"/>
              <a:buNone/>
            </a:pPr>
            <a:endParaRPr lang="en-IN" sz="1200" b="1" dirty="0">
              <a:solidFill>
                <a:schemeClr val="bg1"/>
              </a:solidFill>
            </a:endParaRPr>
          </a:p>
          <a:p>
            <a:pPr marL="0" indent="0">
              <a:buClr>
                <a:schemeClr val="dk1"/>
              </a:buClr>
              <a:buSzPts val="1100"/>
              <a:buFont typeface="Raleway"/>
              <a:buNone/>
            </a:pPr>
            <a:endParaRPr lang="en-IN" sz="1200" dirty="0">
              <a:solidFill>
                <a:srgbClr val="FF6035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00F9203-5489-4107-87BA-A0CE7B1C41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8594" y="3685952"/>
            <a:ext cx="1011749" cy="1011749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6"/>
          <p:cNvSpPr txBox="1">
            <a:spLocks noGrp="1"/>
          </p:cNvSpPr>
          <p:nvPr>
            <p:ph type="title"/>
          </p:nvPr>
        </p:nvSpPr>
        <p:spPr>
          <a:xfrm>
            <a:off x="903924" y="2239926"/>
            <a:ext cx="7336151" cy="1334127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>
                <a:solidFill>
                  <a:schemeClr val="accent1"/>
                </a:solidFill>
              </a:rPr>
              <a:t>Thanks </a:t>
            </a:r>
            <a:r>
              <a:rPr lang="en-IN" sz="4400" dirty="0">
                <a:solidFill>
                  <a:schemeClr val="accent1"/>
                </a:solidFill>
              </a:rPr>
              <a:t>for visiting AWP Hotels</a:t>
            </a:r>
            <a:endParaRPr sz="4400" dirty="0">
              <a:solidFill>
                <a:schemeClr val="accent1"/>
              </a:solidFill>
            </a:endParaRPr>
          </a:p>
        </p:txBody>
      </p:sp>
      <p:sp>
        <p:nvSpPr>
          <p:cNvPr id="338" name="Google Shape;338;p36"/>
          <p:cNvSpPr txBox="1">
            <a:spLocks noGrp="1"/>
          </p:cNvSpPr>
          <p:nvPr>
            <p:ph type="body" idx="1"/>
          </p:nvPr>
        </p:nvSpPr>
        <p:spPr>
          <a:xfrm>
            <a:off x="2838448" y="3530493"/>
            <a:ext cx="3467100" cy="47805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IN" dirty="0">
                <a:solidFill>
                  <a:schemeClr val="lt1"/>
                </a:solidFill>
              </a:rPr>
              <a:t>Stay home Stay safe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339" name="Google Shape;339;p36"/>
          <p:cNvSpPr txBox="1">
            <a:spLocks noGrp="1"/>
          </p:cNvSpPr>
          <p:nvPr>
            <p:ph type="sldNum" idx="12"/>
          </p:nvPr>
        </p:nvSpPr>
        <p:spPr>
          <a:xfrm>
            <a:off x="8760475" y="4759953"/>
            <a:ext cx="383400" cy="38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7313C7F-0058-48D9-AD99-04A1A85910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8012" y="270304"/>
            <a:ext cx="1947973" cy="194797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8"/>
          <p:cNvSpPr txBox="1">
            <a:spLocks noGrp="1"/>
          </p:cNvSpPr>
          <p:nvPr>
            <p:ph type="ctrTitle" idx="4294967295"/>
          </p:nvPr>
        </p:nvSpPr>
        <p:spPr>
          <a:xfrm>
            <a:off x="685800" y="251363"/>
            <a:ext cx="77724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9600" dirty="0"/>
              <a:t>SITE MAP</a:t>
            </a:r>
            <a:endParaRPr sz="9600" dirty="0"/>
          </a:p>
        </p:txBody>
      </p:sp>
      <p:sp>
        <p:nvSpPr>
          <p:cNvPr id="241" name="Google Shape;241;p28"/>
          <p:cNvSpPr txBox="1">
            <a:spLocks noGrp="1"/>
          </p:cNvSpPr>
          <p:nvPr>
            <p:ph type="subTitle" idx="4294967295"/>
          </p:nvPr>
        </p:nvSpPr>
        <p:spPr>
          <a:xfrm>
            <a:off x="5271685" y="2298674"/>
            <a:ext cx="3588027" cy="4667856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285750" lvl="0" indent="-285750" rtl="0">
              <a:spcBef>
                <a:spcPts val="600"/>
              </a:spcBef>
              <a:spcAft>
                <a:spcPts val="0"/>
              </a:spcAft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IN" sz="1800" b="1" dirty="0">
                <a:solidFill>
                  <a:schemeClr val="tx1"/>
                </a:solidFill>
              </a:rPr>
              <a:t>Admin</a:t>
            </a:r>
            <a:r>
              <a:rPr lang="en-IN" sz="1800" dirty="0">
                <a:solidFill>
                  <a:schemeClr val="tx1"/>
                </a:solidFill>
              </a:rPr>
              <a:t> </a:t>
            </a:r>
            <a:r>
              <a:rPr lang="en-IN" sz="1800" b="1" dirty="0">
                <a:solidFill>
                  <a:schemeClr val="tx1"/>
                </a:solidFill>
              </a:rPr>
              <a:t>page-</a:t>
            </a:r>
            <a:r>
              <a:rPr lang="en-IN" sz="1800" dirty="0">
                <a:solidFill>
                  <a:schemeClr val="tx1"/>
                </a:solidFill>
              </a:rPr>
              <a:t> </a:t>
            </a:r>
            <a:r>
              <a:rPr lang="en-IN" sz="1800" dirty="0"/>
              <a:t>for admin use only, to assist your stay at hotel</a:t>
            </a:r>
          </a:p>
          <a:p>
            <a:pPr marL="285750" indent="-285750">
              <a:buClr>
                <a:schemeClr val="tx2">
                  <a:lumMod val="10000"/>
                </a:schemeClr>
              </a:buClr>
              <a:buFont typeface="Wingdings" panose="05000000000000000000" pitchFamily="2" charset="2"/>
              <a:buChar char="Ø"/>
            </a:pPr>
            <a:r>
              <a:rPr lang="en-IN" sz="1800" b="1" dirty="0">
                <a:solidFill>
                  <a:schemeClr val="tx1"/>
                </a:solidFill>
              </a:rPr>
              <a:t>Contact</a:t>
            </a:r>
            <a:r>
              <a:rPr lang="en-IN" sz="1800" dirty="0">
                <a:solidFill>
                  <a:schemeClr val="tx1"/>
                </a:solidFill>
              </a:rPr>
              <a:t> </a:t>
            </a:r>
            <a:r>
              <a:rPr lang="en-IN" sz="1800" b="1" dirty="0">
                <a:solidFill>
                  <a:schemeClr val="tx1"/>
                </a:solidFill>
              </a:rPr>
              <a:t>us</a:t>
            </a:r>
            <a:r>
              <a:rPr lang="en-IN" sz="1800" dirty="0">
                <a:solidFill>
                  <a:schemeClr val="tx1"/>
                </a:solidFill>
              </a:rPr>
              <a:t> </a:t>
            </a:r>
            <a:r>
              <a:rPr lang="en-IN" sz="1800" b="1" dirty="0">
                <a:solidFill>
                  <a:schemeClr val="tx1"/>
                </a:solidFill>
              </a:rPr>
              <a:t>page-</a:t>
            </a:r>
            <a:r>
              <a:rPr lang="en-IN" sz="1800" dirty="0">
                <a:solidFill>
                  <a:schemeClr val="tx1"/>
                </a:solidFill>
              </a:rPr>
              <a:t> </a:t>
            </a:r>
            <a:r>
              <a:rPr lang="en-IN" sz="1800" dirty="0"/>
              <a:t>Includes your identity, email address on the online contact form to minimize spam email messages</a:t>
            </a: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endParaRPr sz="1800" dirty="0"/>
          </a:p>
        </p:txBody>
      </p:sp>
      <p:sp>
        <p:nvSpPr>
          <p:cNvPr id="242" name="Google Shape;242;p28"/>
          <p:cNvSpPr txBox="1">
            <a:spLocks noGrp="1"/>
          </p:cNvSpPr>
          <p:nvPr>
            <p:ph type="sldNum" idx="12"/>
          </p:nvPr>
        </p:nvSpPr>
        <p:spPr>
          <a:xfrm>
            <a:off x="8760475" y="4759953"/>
            <a:ext cx="383400" cy="38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5BB3C27-78F7-4D65-87DE-B229F9441CE4}"/>
              </a:ext>
            </a:extLst>
          </p:cNvPr>
          <p:cNvSpPr txBox="1"/>
          <p:nvPr/>
        </p:nvSpPr>
        <p:spPr>
          <a:xfrm>
            <a:off x="204252" y="2308889"/>
            <a:ext cx="5067433" cy="23237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1" indent="-342900">
              <a:spcBef>
                <a:spcPts val="600"/>
              </a:spcBef>
              <a:buFont typeface="Wingdings" pitchFamily="2" charset="2"/>
              <a:buChar char="Ø"/>
            </a:pPr>
            <a:r>
              <a:rPr lang="en-IN" sz="1800" b="1" dirty="0">
                <a:solidFill>
                  <a:schemeClr val="tx1"/>
                </a:solidFill>
                <a:latin typeface="Raleway" panose="020B0604020202020204" charset="0"/>
              </a:rPr>
              <a:t>Home</a:t>
            </a:r>
            <a:r>
              <a:rPr lang="en-IN" sz="1800" dirty="0">
                <a:solidFill>
                  <a:schemeClr val="tx1"/>
                </a:solidFill>
                <a:latin typeface="Raleway" panose="020B0604020202020204" charset="0"/>
              </a:rPr>
              <a:t> </a:t>
            </a:r>
            <a:r>
              <a:rPr lang="en-IN" sz="1800" b="1" dirty="0">
                <a:solidFill>
                  <a:schemeClr val="tx1"/>
                </a:solidFill>
                <a:latin typeface="Raleway" panose="020B0604020202020204" charset="0"/>
              </a:rPr>
              <a:t>page-</a:t>
            </a:r>
            <a:r>
              <a:rPr lang="en-IN" sz="1800" dirty="0">
                <a:solidFill>
                  <a:schemeClr val="tx1"/>
                </a:solidFill>
                <a:latin typeface="Raleway" panose="020B0604020202020204" charset="0"/>
              </a:rPr>
              <a:t> </a:t>
            </a:r>
            <a:r>
              <a:rPr lang="en-IN" sz="1800" dirty="0">
                <a:solidFill>
                  <a:schemeClr val="bg1"/>
                </a:solidFill>
                <a:latin typeface="Raleway" panose="020B0604020202020204" charset="0"/>
              </a:rPr>
              <a:t>Including an introduction About us , subscriber login and register form, contact us form</a:t>
            </a:r>
          </a:p>
          <a:p>
            <a:pPr marL="342900" lvl="3" indent="-342900">
              <a:spcBef>
                <a:spcPts val="600"/>
              </a:spcBef>
              <a:buFont typeface="Wingdings" pitchFamily="2" charset="2"/>
              <a:buChar char="Ø"/>
            </a:pPr>
            <a:r>
              <a:rPr lang="en-IN" sz="1800" b="1" dirty="0">
                <a:solidFill>
                  <a:schemeClr val="tx1"/>
                </a:solidFill>
                <a:latin typeface="Raleway" panose="020B0604020202020204" charset="0"/>
              </a:rPr>
              <a:t>Booking</a:t>
            </a:r>
            <a:r>
              <a:rPr lang="en-IN" sz="1800" dirty="0">
                <a:solidFill>
                  <a:schemeClr val="tx1"/>
                </a:solidFill>
                <a:latin typeface="Raleway" panose="020B0604020202020204" charset="0"/>
              </a:rPr>
              <a:t> </a:t>
            </a:r>
            <a:r>
              <a:rPr lang="en-IN" sz="1800" b="1" dirty="0">
                <a:solidFill>
                  <a:schemeClr val="tx1"/>
                </a:solidFill>
                <a:latin typeface="Raleway" panose="020B0604020202020204" charset="0"/>
              </a:rPr>
              <a:t>page-</a:t>
            </a:r>
            <a:r>
              <a:rPr lang="en-IN" sz="1800" dirty="0">
                <a:solidFill>
                  <a:schemeClr val="tx1"/>
                </a:solidFill>
                <a:latin typeface="Raleway" panose="020B0604020202020204" charset="0"/>
              </a:rPr>
              <a:t> </a:t>
            </a:r>
            <a:r>
              <a:rPr lang="en-IN" sz="1800" dirty="0">
                <a:solidFill>
                  <a:schemeClr val="bg1"/>
                </a:solidFill>
                <a:latin typeface="Raleway" panose="020B0604020202020204" charset="0"/>
              </a:rPr>
              <a:t>Rooms displayed along with there      prices and availability .Information regarding check in ,check out and no. Of people to be filled by user</a:t>
            </a:r>
          </a:p>
          <a:p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E8A0A2D-E3AD-4B09-AD04-A7BFBA0249F5}"/>
              </a:ext>
            </a:extLst>
          </p:cNvPr>
          <p:cNvSpPr txBox="1"/>
          <p:nvPr/>
        </p:nvSpPr>
        <p:spPr>
          <a:xfrm>
            <a:off x="8892" y="1371421"/>
            <a:ext cx="9126216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300" dirty="0">
                <a:solidFill>
                  <a:schemeClr val="bg1"/>
                </a:solidFill>
                <a:latin typeface="Raleway" panose="020B0604020202020204" charset="0"/>
              </a:rPr>
              <a:t>The following site map is proposed . </a:t>
            </a:r>
          </a:p>
          <a:p>
            <a:pPr algn="ctr"/>
            <a:r>
              <a:rPr lang="en-IN" sz="2300" dirty="0">
                <a:solidFill>
                  <a:schemeClr val="bg1"/>
                </a:solidFill>
                <a:latin typeface="Raleway" panose="020B0604020202020204" charset="0"/>
              </a:rPr>
              <a:t>The site map may change during the development of the website</a:t>
            </a:r>
          </a:p>
          <a:p>
            <a:pPr algn="ctr"/>
            <a:endParaRPr lang="en-IN" sz="24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8"/>
          <p:cNvSpPr txBox="1">
            <a:spLocks noGrp="1"/>
          </p:cNvSpPr>
          <p:nvPr>
            <p:ph type="ctrTitle" idx="4294967295"/>
          </p:nvPr>
        </p:nvSpPr>
        <p:spPr>
          <a:xfrm>
            <a:off x="469074" y="220121"/>
            <a:ext cx="5478069" cy="100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7200" dirty="0">
                <a:solidFill>
                  <a:schemeClr val="accent1"/>
                </a:solidFill>
              </a:rPr>
              <a:t>Home</a:t>
            </a:r>
            <a:r>
              <a:rPr lang="en" sz="7200" dirty="0">
                <a:solidFill>
                  <a:schemeClr val="lt1"/>
                </a:solidFill>
              </a:rPr>
              <a:t> </a:t>
            </a:r>
            <a:r>
              <a:rPr lang="en-IN" sz="7200" dirty="0">
                <a:solidFill>
                  <a:schemeClr val="lt1"/>
                </a:solidFill>
              </a:rPr>
              <a:t>Page</a:t>
            </a:r>
            <a:endParaRPr sz="7200" dirty="0">
              <a:solidFill>
                <a:schemeClr val="lt1"/>
              </a:solidFill>
            </a:endParaRPr>
          </a:p>
        </p:txBody>
      </p:sp>
      <p:sp>
        <p:nvSpPr>
          <p:cNvPr id="137" name="Google Shape;137;p18"/>
          <p:cNvSpPr txBox="1">
            <a:spLocks noGrp="1"/>
          </p:cNvSpPr>
          <p:nvPr>
            <p:ph type="subTitle" idx="4294967295"/>
          </p:nvPr>
        </p:nvSpPr>
        <p:spPr>
          <a:xfrm>
            <a:off x="7188134" y="1270079"/>
            <a:ext cx="1849940" cy="343795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IN" sz="2000" dirty="0"/>
              <a:t>The home or Index page of the Hotel Website allows you to read about us, contact us, book rooms, and sign in to your AWP hotels account</a:t>
            </a:r>
            <a:endParaRPr sz="2000" dirty="0"/>
          </a:p>
        </p:txBody>
      </p:sp>
      <p:sp>
        <p:nvSpPr>
          <p:cNvPr id="150" name="Google Shape;150;p18"/>
          <p:cNvSpPr txBox="1">
            <a:spLocks noGrp="1"/>
          </p:cNvSpPr>
          <p:nvPr>
            <p:ph type="sldNum" idx="12"/>
          </p:nvPr>
        </p:nvSpPr>
        <p:spPr>
          <a:xfrm>
            <a:off x="8760475" y="4759953"/>
            <a:ext cx="383400" cy="38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grpSp>
        <p:nvGrpSpPr>
          <p:cNvPr id="23" name="Google Shape;326;p35">
            <a:extLst>
              <a:ext uri="{FF2B5EF4-FFF2-40B4-BE49-F238E27FC236}">
                <a16:creationId xmlns:a16="http://schemas.microsoft.com/office/drawing/2014/main" id="{03DD4A0C-F4F0-4D5A-9124-A8EA9779F258}"/>
              </a:ext>
            </a:extLst>
          </p:cNvPr>
          <p:cNvGrpSpPr/>
          <p:nvPr/>
        </p:nvGrpSpPr>
        <p:grpSpPr>
          <a:xfrm>
            <a:off x="70883" y="1252315"/>
            <a:ext cx="7478234" cy="3733136"/>
            <a:chOff x="1177450" y="241631"/>
            <a:chExt cx="6173152" cy="3616776"/>
          </a:xfrm>
          <a:solidFill>
            <a:schemeClr val="bg2">
              <a:lumMod val="50000"/>
            </a:schemeClr>
          </a:solidFill>
        </p:grpSpPr>
        <p:sp>
          <p:nvSpPr>
            <p:cNvPr id="24" name="Google Shape;327;p35">
              <a:extLst>
                <a:ext uri="{FF2B5EF4-FFF2-40B4-BE49-F238E27FC236}">
                  <a16:creationId xmlns:a16="http://schemas.microsoft.com/office/drawing/2014/main" id="{98284404-97B7-436F-8194-E3BEE95D1D8D}"/>
                </a:ext>
              </a:extLst>
            </p:cNvPr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328;p35">
              <a:extLst>
                <a:ext uri="{FF2B5EF4-FFF2-40B4-BE49-F238E27FC236}">
                  <a16:creationId xmlns:a16="http://schemas.microsoft.com/office/drawing/2014/main" id="{DD545CD0-25C2-46DF-817F-A7A4BE990537}"/>
                </a:ext>
              </a:extLst>
            </p:cNvPr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329;p35">
              <a:extLst>
                <a:ext uri="{FF2B5EF4-FFF2-40B4-BE49-F238E27FC236}">
                  <a16:creationId xmlns:a16="http://schemas.microsoft.com/office/drawing/2014/main" id="{3CB528DC-D759-4825-8904-368ABD75F9A7}"/>
                </a:ext>
              </a:extLst>
            </p:cNvPr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330;p35">
              <a:extLst>
                <a:ext uri="{FF2B5EF4-FFF2-40B4-BE49-F238E27FC236}">
                  <a16:creationId xmlns:a16="http://schemas.microsoft.com/office/drawing/2014/main" id="{359F26BD-BA76-49FA-A508-008CE9A4696A}"/>
                </a:ext>
              </a:extLst>
            </p:cNvPr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9" name="Google Shape;329;p35">
            <a:extLst>
              <a:ext uri="{FF2B5EF4-FFF2-40B4-BE49-F238E27FC236}">
                <a16:creationId xmlns:a16="http://schemas.microsoft.com/office/drawing/2014/main" id="{DCAAA127-8013-449E-A4C5-129E0C226ACC}"/>
              </a:ext>
            </a:extLst>
          </p:cNvPr>
          <p:cNvSpPr/>
          <p:nvPr/>
        </p:nvSpPr>
        <p:spPr>
          <a:xfrm>
            <a:off x="71459" y="4808618"/>
            <a:ext cx="7477081" cy="78592"/>
          </a:xfrm>
          <a:custGeom>
            <a:avLst/>
            <a:gdLst/>
            <a:ahLst/>
            <a:cxnLst/>
            <a:rect l="l" t="t" r="r" b="b"/>
            <a:pathLst>
              <a:path w="6172200" h="76142" extrusionOk="0">
                <a:moveTo>
                  <a:pt x="0" y="76143"/>
                </a:moveTo>
                <a:lnTo>
                  <a:pt x="6172200" y="76143"/>
                </a:lnTo>
                <a:lnTo>
                  <a:pt x="61722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tx2">
                  <a:lumMod val="10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Google Shape;330;p35">
            <a:extLst>
              <a:ext uri="{FF2B5EF4-FFF2-40B4-BE49-F238E27FC236}">
                <a16:creationId xmlns:a16="http://schemas.microsoft.com/office/drawing/2014/main" id="{4E560952-6285-4800-93DC-CE73E29147FE}"/>
              </a:ext>
            </a:extLst>
          </p:cNvPr>
          <p:cNvSpPr/>
          <p:nvPr/>
        </p:nvSpPr>
        <p:spPr>
          <a:xfrm>
            <a:off x="3262488" y="4803706"/>
            <a:ext cx="1095022" cy="49120"/>
          </a:xfrm>
          <a:custGeom>
            <a:avLst/>
            <a:gdLst/>
            <a:ahLst/>
            <a:cxnLst/>
            <a:rect l="l" t="t" r="r" b="b"/>
            <a:pathLst>
              <a:path w="903922" h="47589" extrusionOk="0">
                <a:moveTo>
                  <a:pt x="0" y="0"/>
                </a:moveTo>
                <a:cubicBezTo>
                  <a:pt x="0" y="0"/>
                  <a:pt x="26670" y="47589"/>
                  <a:pt x="53340" y="47589"/>
                </a:cubicBezTo>
                <a:lnTo>
                  <a:pt x="850582" y="47589"/>
                </a:lnTo>
                <a:cubicBezTo>
                  <a:pt x="877253" y="47589"/>
                  <a:pt x="903922" y="0"/>
                  <a:pt x="903922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142236">
              <a:alpha val="5307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tx2">
                  <a:lumMod val="10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9A0B9C-5CA8-4841-9D8D-D6FE60560D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1" y="1432350"/>
            <a:ext cx="5854707" cy="316800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326;p35">
            <a:extLst>
              <a:ext uri="{FF2B5EF4-FFF2-40B4-BE49-F238E27FC236}">
                <a16:creationId xmlns:a16="http://schemas.microsoft.com/office/drawing/2014/main" id="{52B0E737-FCDE-4C16-9BC4-9464863D9C55}"/>
              </a:ext>
            </a:extLst>
          </p:cNvPr>
          <p:cNvGrpSpPr/>
          <p:nvPr/>
        </p:nvGrpSpPr>
        <p:grpSpPr>
          <a:xfrm>
            <a:off x="0" y="1224347"/>
            <a:ext cx="7478234" cy="3733136"/>
            <a:chOff x="1177450" y="241631"/>
            <a:chExt cx="6173152" cy="3616776"/>
          </a:xfrm>
        </p:grpSpPr>
        <p:sp>
          <p:nvSpPr>
            <p:cNvPr id="10" name="Google Shape;327;p35">
              <a:extLst>
                <a:ext uri="{FF2B5EF4-FFF2-40B4-BE49-F238E27FC236}">
                  <a16:creationId xmlns:a16="http://schemas.microsoft.com/office/drawing/2014/main" id="{20FA3EF1-54B5-4233-B3E3-C17508A6650B}"/>
                </a:ext>
              </a:extLst>
            </p:cNvPr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Google Shape;328;p35">
              <a:extLst>
                <a:ext uri="{FF2B5EF4-FFF2-40B4-BE49-F238E27FC236}">
                  <a16:creationId xmlns:a16="http://schemas.microsoft.com/office/drawing/2014/main" id="{A5D3E392-050B-4812-BC59-B3A8A8FD77BC}"/>
                </a:ext>
              </a:extLst>
            </p:cNvPr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tx2">
                    <a:lumMod val="10000"/>
                  </a:schemeClr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329;p35">
              <a:extLst>
                <a:ext uri="{FF2B5EF4-FFF2-40B4-BE49-F238E27FC236}">
                  <a16:creationId xmlns:a16="http://schemas.microsoft.com/office/drawing/2014/main" id="{84259AFE-9386-4B23-A4F2-2CC480C8D9EB}"/>
                </a:ext>
              </a:extLst>
            </p:cNvPr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tx2">
                    <a:lumMod val="10000"/>
                  </a:schemeClr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330;p35">
              <a:extLst>
                <a:ext uri="{FF2B5EF4-FFF2-40B4-BE49-F238E27FC236}">
                  <a16:creationId xmlns:a16="http://schemas.microsoft.com/office/drawing/2014/main" id="{ABF822F8-0D76-421A-8E2E-0C3A6CB8BAAE}"/>
                </a:ext>
              </a:extLst>
            </p:cNvPr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142236">
                <a:alpha val="530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tx2">
                    <a:lumMod val="10000"/>
                  </a:schemeClr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" name="Google Shape;136;p18">
            <a:extLst>
              <a:ext uri="{FF2B5EF4-FFF2-40B4-BE49-F238E27FC236}">
                <a16:creationId xmlns:a16="http://schemas.microsoft.com/office/drawing/2014/main" id="{A46CD517-3ED9-40D7-A59D-5C764A4A0D04}"/>
              </a:ext>
            </a:extLst>
          </p:cNvPr>
          <p:cNvSpPr txBox="1">
            <a:spLocks/>
          </p:cNvSpPr>
          <p:nvPr/>
        </p:nvSpPr>
        <p:spPr>
          <a:xfrm>
            <a:off x="445648" y="138941"/>
            <a:ext cx="5478069" cy="100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ed Hat Display Black"/>
              <a:buNone/>
              <a:defRPr sz="2600" b="0" i="0" u="none" strike="noStrike" cap="none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ed Hat Display Black"/>
              <a:buNone/>
              <a:defRPr sz="2600" b="0" i="0" u="none" strike="noStrike" cap="none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ed Hat Display Black"/>
              <a:buNone/>
              <a:defRPr sz="2600" b="0" i="0" u="none" strike="noStrike" cap="none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ed Hat Display Black"/>
              <a:buNone/>
              <a:defRPr sz="2600" b="0" i="0" u="none" strike="noStrike" cap="none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ed Hat Display Black"/>
              <a:buNone/>
              <a:defRPr sz="2600" b="0" i="0" u="none" strike="noStrike" cap="none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ed Hat Display Black"/>
              <a:buNone/>
              <a:defRPr sz="2600" b="0" i="0" u="none" strike="noStrike" cap="none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ed Hat Display Black"/>
              <a:buNone/>
              <a:defRPr sz="2600" b="0" i="0" u="none" strike="noStrike" cap="none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ed Hat Display Black"/>
              <a:buNone/>
              <a:defRPr sz="2600" b="0" i="0" u="none" strike="noStrike" cap="none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ed Hat Display Black"/>
              <a:buNone/>
              <a:defRPr sz="2600" b="0" i="0" u="none" strike="noStrike" cap="none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9pPr>
          </a:lstStyle>
          <a:p>
            <a:pPr>
              <a:lnSpc>
                <a:spcPct val="80000"/>
              </a:lnSpc>
            </a:pPr>
            <a:r>
              <a:rPr lang="en-IN" sz="7200" dirty="0" err="1">
                <a:solidFill>
                  <a:schemeClr val="lt1"/>
                </a:solidFill>
              </a:rPr>
              <a:t>login</a:t>
            </a:r>
            <a:r>
              <a:rPr lang="en-IN" sz="7200" dirty="0" err="1">
                <a:solidFill>
                  <a:schemeClr val="accent1"/>
                </a:solidFill>
              </a:rPr>
              <a:t>.jsp</a:t>
            </a:r>
            <a:endParaRPr lang="en-IN" sz="7200" dirty="0">
              <a:solidFill>
                <a:schemeClr val="lt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6BEBA1E-B216-4E4A-AF19-927650FB4F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692" y="1407384"/>
            <a:ext cx="5780171" cy="3194377"/>
          </a:xfrm>
          <a:prstGeom prst="rect">
            <a:avLst/>
          </a:prstGeom>
        </p:spPr>
      </p:pic>
      <p:sp>
        <p:nvSpPr>
          <p:cNvPr id="14" name="Google Shape;137;p18">
            <a:extLst>
              <a:ext uri="{FF2B5EF4-FFF2-40B4-BE49-F238E27FC236}">
                <a16:creationId xmlns:a16="http://schemas.microsoft.com/office/drawing/2014/main" id="{FA7655C6-E45C-4863-A723-57AADA84D0B9}"/>
              </a:ext>
            </a:extLst>
          </p:cNvPr>
          <p:cNvSpPr txBox="1">
            <a:spLocks/>
          </p:cNvSpPr>
          <p:nvPr/>
        </p:nvSpPr>
        <p:spPr>
          <a:xfrm>
            <a:off x="6960781" y="1270079"/>
            <a:ext cx="2077293" cy="3437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aleway"/>
              <a:buChar char="╸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aleway"/>
              <a:buChar char="╶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Char char="╶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Char char="╶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Char char="╶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Char char="╶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Char char="╶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Char char="╶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Char char="╶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>
              <a:buFont typeface="Raleway"/>
              <a:buNone/>
            </a:pPr>
            <a:r>
              <a:rPr lang="en-US" sz="2000" dirty="0"/>
              <a:t>Before booking your stay, you need to login into our database, as a member of AWP hotels.</a:t>
            </a:r>
          </a:p>
          <a:p>
            <a:pPr marL="0" indent="0">
              <a:buFont typeface="Raleway"/>
              <a:buNone/>
            </a:pPr>
            <a:endParaRPr lang="en-US" sz="2000" dirty="0"/>
          </a:p>
        </p:txBody>
      </p:sp>
      <p:sp>
        <p:nvSpPr>
          <p:cNvPr id="15" name="Google Shape;116;p15">
            <a:extLst>
              <a:ext uri="{FF2B5EF4-FFF2-40B4-BE49-F238E27FC236}">
                <a16:creationId xmlns:a16="http://schemas.microsoft.com/office/drawing/2014/main" id="{E928BBB3-70F4-43EB-A6EF-C39C765E63C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760475" y="4759953"/>
            <a:ext cx="383400" cy="38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063779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35"/>
          <p:cNvSpPr txBox="1">
            <a:spLocks noGrp="1"/>
          </p:cNvSpPr>
          <p:nvPr>
            <p:ph type="sldNum" idx="12"/>
          </p:nvPr>
        </p:nvSpPr>
        <p:spPr>
          <a:xfrm>
            <a:off x="8760475" y="4759953"/>
            <a:ext cx="383400" cy="38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grpSp>
        <p:nvGrpSpPr>
          <p:cNvPr id="326" name="Google Shape;326;p35"/>
          <p:cNvGrpSpPr/>
          <p:nvPr/>
        </p:nvGrpSpPr>
        <p:grpSpPr>
          <a:xfrm>
            <a:off x="0" y="1061313"/>
            <a:ext cx="7478234" cy="3733136"/>
            <a:chOff x="1177450" y="241631"/>
            <a:chExt cx="6173152" cy="3616776"/>
          </a:xfrm>
        </p:grpSpPr>
        <p:sp>
          <p:nvSpPr>
            <p:cNvPr id="327" name="Google Shape;327;p35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accent4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8" name="Google Shape;328;p35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9" name="Google Shape;329;p35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0" name="Google Shape;330;p35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142236">
                <a:alpha val="530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31" name="Google Shape;331;p35"/>
          <p:cNvSpPr txBox="1">
            <a:spLocks noGrp="1"/>
          </p:cNvSpPr>
          <p:nvPr>
            <p:ph type="body" idx="1"/>
          </p:nvPr>
        </p:nvSpPr>
        <p:spPr>
          <a:xfrm>
            <a:off x="6953692" y="1061313"/>
            <a:ext cx="2126513" cy="340894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</a:rPr>
              <a:t>If you are not a part of our AWP Hotels family, you can register into our database through this simple form!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332" name="Google Shape;332;p35"/>
          <p:cNvSpPr txBox="1">
            <a:spLocks noGrp="1"/>
          </p:cNvSpPr>
          <p:nvPr>
            <p:ph type="title"/>
          </p:nvPr>
        </p:nvSpPr>
        <p:spPr>
          <a:xfrm>
            <a:off x="5477810" y="167133"/>
            <a:ext cx="3282665" cy="69466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4400" dirty="0" err="1">
                <a:solidFill>
                  <a:srgbClr val="FF6035"/>
                </a:solidFill>
              </a:rPr>
              <a:t>Register</a:t>
            </a:r>
            <a:r>
              <a:rPr lang="en-IN" sz="4400" dirty="0" err="1">
                <a:solidFill>
                  <a:schemeClr val="tx1"/>
                </a:solidFill>
              </a:rPr>
              <a:t>.jsp</a:t>
            </a:r>
            <a:endParaRPr sz="4400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7AD3C6-132C-481F-B854-C99989DE1A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252" y="1254642"/>
            <a:ext cx="5833730" cy="3163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9171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9"/>
          <p:cNvSpPr txBox="1">
            <a:spLocks noGrp="1"/>
          </p:cNvSpPr>
          <p:nvPr>
            <p:ph type="sldNum" idx="12"/>
          </p:nvPr>
        </p:nvSpPr>
        <p:spPr>
          <a:xfrm>
            <a:off x="8760475" y="4759953"/>
            <a:ext cx="383400" cy="38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grpSp>
        <p:nvGrpSpPr>
          <p:cNvPr id="9" name="Google Shape;326;p35">
            <a:extLst>
              <a:ext uri="{FF2B5EF4-FFF2-40B4-BE49-F238E27FC236}">
                <a16:creationId xmlns:a16="http://schemas.microsoft.com/office/drawing/2014/main" id="{718F65BF-C402-4CBF-A344-3A47B694E2F7}"/>
              </a:ext>
            </a:extLst>
          </p:cNvPr>
          <p:cNvGrpSpPr/>
          <p:nvPr/>
        </p:nvGrpSpPr>
        <p:grpSpPr>
          <a:xfrm>
            <a:off x="1665766" y="1026817"/>
            <a:ext cx="7478234" cy="3733136"/>
            <a:chOff x="1177450" y="241631"/>
            <a:chExt cx="6173152" cy="3616776"/>
          </a:xfrm>
        </p:grpSpPr>
        <p:sp>
          <p:nvSpPr>
            <p:cNvPr id="10" name="Google Shape;327;p35">
              <a:extLst>
                <a:ext uri="{FF2B5EF4-FFF2-40B4-BE49-F238E27FC236}">
                  <a16:creationId xmlns:a16="http://schemas.microsoft.com/office/drawing/2014/main" id="{0BB9A1A3-0330-48DA-BCDB-C00DE5FE52AC}"/>
                </a:ext>
              </a:extLst>
            </p:cNvPr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Google Shape;328;p35">
              <a:extLst>
                <a:ext uri="{FF2B5EF4-FFF2-40B4-BE49-F238E27FC236}">
                  <a16:creationId xmlns:a16="http://schemas.microsoft.com/office/drawing/2014/main" id="{4741F78A-D30C-49A3-BDFC-3F02CC732D70}"/>
                </a:ext>
              </a:extLst>
            </p:cNvPr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tx2">
                    <a:lumMod val="10000"/>
                  </a:schemeClr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329;p35">
              <a:extLst>
                <a:ext uri="{FF2B5EF4-FFF2-40B4-BE49-F238E27FC236}">
                  <a16:creationId xmlns:a16="http://schemas.microsoft.com/office/drawing/2014/main" id="{2BF8B24A-A9CA-4140-8952-251C3582D13E}"/>
                </a:ext>
              </a:extLst>
            </p:cNvPr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tx2">
                    <a:lumMod val="10000"/>
                  </a:schemeClr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330;p35">
              <a:extLst>
                <a:ext uri="{FF2B5EF4-FFF2-40B4-BE49-F238E27FC236}">
                  <a16:creationId xmlns:a16="http://schemas.microsoft.com/office/drawing/2014/main" id="{3E9C50ED-366A-49F1-8497-D583BF3A8CBD}"/>
                </a:ext>
              </a:extLst>
            </p:cNvPr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142236">
                <a:alpha val="530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tx2">
                    <a:lumMod val="10000"/>
                  </a:schemeClr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" name="Google Shape;136;p18">
            <a:extLst>
              <a:ext uri="{FF2B5EF4-FFF2-40B4-BE49-F238E27FC236}">
                <a16:creationId xmlns:a16="http://schemas.microsoft.com/office/drawing/2014/main" id="{0EB27974-68F7-4D1D-8062-290F5BEB3E5C}"/>
              </a:ext>
            </a:extLst>
          </p:cNvPr>
          <p:cNvSpPr txBox="1">
            <a:spLocks/>
          </p:cNvSpPr>
          <p:nvPr/>
        </p:nvSpPr>
        <p:spPr>
          <a:xfrm>
            <a:off x="232997" y="138941"/>
            <a:ext cx="6465515" cy="848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ed Hat Display Black"/>
              <a:buNone/>
              <a:defRPr sz="2600" b="0" i="0" u="none" strike="noStrike" cap="none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ed Hat Display Black"/>
              <a:buNone/>
              <a:defRPr sz="2600" b="0" i="0" u="none" strike="noStrike" cap="none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ed Hat Display Black"/>
              <a:buNone/>
              <a:defRPr sz="2600" b="0" i="0" u="none" strike="noStrike" cap="none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ed Hat Display Black"/>
              <a:buNone/>
              <a:defRPr sz="2600" b="0" i="0" u="none" strike="noStrike" cap="none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ed Hat Display Black"/>
              <a:buNone/>
              <a:defRPr sz="2600" b="0" i="0" u="none" strike="noStrike" cap="none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ed Hat Display Black"/>
              <a:buNone/>
              <a:defRPr sz="2600" b="0" i="0" u="none" strike="noStrike" cap="none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ed Hat Display Black"/>
              <a:buNone/>
              <a:defRPr sz="2600" b="0" i="0" u="none" strike="noStrike" cap="none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ed Hat Display Black"/>
              <a:buNone/>
              <a:defRPr sz="2600" b="0" i="0" u="none" strike="noStrike" cap="none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ed Hat Display Black"/>
              <a:buNone/>
              <a:defRPr sz="2600" b="0" i="0" u="none" strike="noStrike" cap="none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9pPr>
          </a:lstStyle>
          <a:p>
            <a:pPr>
              <a:lnSpc>
                <a:spcPct val="80000"/>
              </a:lnSpc>
            </a:pPr>
            <a:r>
              <a:rPr lang="en-IN" sz="7200" dirty="0">
                <a:solidFill>
                  <a:schemeClr val="bg1"/>
                </a:solidFill>
              </a:rPr>
              <a:t>Booking</a:t>
            </a:r>
            <a:r>
              <a:rPr lang="en-IN" sz="7200" dirty="0">
                <a:solidFill>
                  <a:schemeClr val="accent1"/>
                </a:solidFill>
              </a:rPr>
              <a:t> </a:t>
            </a:r>
            <a:r>
              <a:rPr lang="en-IN" sz="7200" dirty="0">
                <a:solidFill>
                  <a:srgbClr val="FF6035"/>
                </a:solidFill>
              </a:rPr>
              <a:t>Page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5C3E193-761E-4272-8420-00A53E1925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9744" y="1233377"/>
            <a:ext cx="5777236" cy="3154325"/>
          </a:xfrm>
          <a:prstGeom prst="rect">
            <a:avLst/>
          </a:prstGeom>
        </p:spPr>
      </p:pic>
      <p:sp>
        <p:nvSpPr>
          <p:cNvPr id="18" name="Google Shape;137;p18">
            <a:extLst>
              <a:ext uri="{FF2B5EF4-FFF2-40B4-BE49-F238E27FC236}">
                <a16:creationId xmlns:a16="http://schemas.microsoft.com/office/drawing/2014/main" id="{26F7EA3C-CF35-4E95-9425-200D49B2FFD1}"/>
              </a:ext>
            </a:extLst>
          </p:cNvPr>
          <p:cNvSpPr txBox="1">
            <a:spLocks/>
          </p:cNvSpPr>
          <p:nvPr/>
        </p:nvSpPr>
        <p:spPr>
          <a:xfrm>
            <a:off x="142168" y="1145168"/>
            <a:ext cx="2077293" cy="3437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aleway"/>
              <a:buChar char="╸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aleway"/>
              <a:buChar char="╶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Char char="╶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Char char="╶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Char char="╶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Char char="╶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Char char="╶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Char char="╶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Char char="╶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>
              <a:buFont typeface="Raleway"/>
              <a:buNone/>
            </a:pPr>
            <a:r>
              <a:rPr lang="en-US" sz="2000" dirty="0"/>
              <a:t>Here, you can book your room on basis of duration of stay, and the number of occupants for each room.</a:t>
            </a:r>
          </a:p>
          <a:p>
            <a:pPr marL="0" indent="0">
              <a:buFont typeface="Raleway"/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783988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9"/>
          <p:cNvSpPr txBox="1">
            <a:spLocks noGrp="1"/>
          </p:cNvSpPr>
          <p:nvPr>
            <p:ph type="sldNum" idx="12"/>
          </p:nvPr>
        </p:nvSpPr>
        <p:spPr>
          <a:xfrm>
            <a:off x="8760475" y="4759953"/>
            <a:ext cx="383400" cy="38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grpSp>
        <p:nvGrpSpPr>
          <p:cNvPr id="9" name="Google Shape;326;p35">
            <a:extLst>
              <a:ext uri="{FF2B5EF4-FFF2-40B4-BE49-F238E27FC236}">
                <a16:creationId xmlns:a16="http://schemas.microsoft.com/office/drawing/2014/main" id="{718F65BF-C402-4CBF-A344-3A47B694E2F7}"/>
              </a:ext>
            </a:extLst>
          </p:cNvPr>
          <p:cNvGrpSpPr/>
          <p:nvPr/>
        </p:nvGrpSpPr>
        <p:grpSpPr>
          <a:xfrm>
            <a:off x="1665766" y="1026817"/>
            <a:ext cx="7478234" cy="3733136"/>
            <a:chOff x="1177450" y="241631"/>
            <a:chExt cx="6173152" cy="3616776"/>
          </a:xfrm>
        </p:grpSpPr>
        <p:sp>
          <p:nvSpPr>
            <p:cNvPr id="10" name="Google Shape;327;p35">
              <a:extLst>
                <a:ext uri="{FF2B5EF4-FFF2-40B4-BE49-F238E27FC236}">
                  <a16:creationId xmlns:a16="http://schemas.microsoft.com/office/drawing/2014/main" id="{0BB9A1A3-0330-48DA-BCDB-C00DE5FE52AC}"/>
                </a:ext>
              </a:extLst>
            </p:cNvPr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Google Shape;328;p35">
              <a:extLst>
                <a:ext uri="{FF2B5EF4-FFF2-40B4-BE49-F238E27FC236}">
                  <a16:creationId xmlns:a16="http://schemas.microsoft.com/office/drawing/2014/main" id="{4741F78A-D30C-49A3-BDFC-3F02CC732D70}"/>
                </a:ext>
              </a:extLst>
            </p:cNvPr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tx2">
                    <a:lumMod val="10000"/>
                  </a:schemeClr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329;p35">
              <a:extLst>
                <a:ext uri="{FF2B5EF4-FFF2-40B4-BE49-F238E27FC236}">
                  <a16:creationId xmlns:a16="http://schemas.microsoft.com/office/drawing/2014/main" id="{2BF8B24A-A9CA-4140-8952-251C3582D13E}"/>
                </a:ext>
              </a:extLst>
            </p:cNvPr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tx2">
                    <a:lumMod val="10000"/>
                  </a:schemeClr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330;p35">
              <a:extLst>
                <a:ext uri="{FF2B5EF4-FFF2-40B4-BE49-F238E27FC236}">
                  <a16:creationId xmlns:a16="http://schemas.microsoft.com/office/drawing/2014/main" id="{3E9C50ED-366A-49F1-8497-D583BF3A8CBD}"/>
                </a:ext>
              </a:extLst>
            </p:cNvPr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142236">
                <a:alpha val="530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tx2">
                    <a:lumMod val="10000"/>
                  </a:schemeClr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" name="Google Shape;136;p18">
            <a:extLst>
              <a:ext uri="{FF2B5EF4-FFF2-40B4-BE49-F238E27FC236}">
                <a16:creationId xmlns:a16="http://schemas.microsoft.com/office/drawing/2014/main" id="{0EB27974-68F7-4D1D-8062-290F5BEB3E5C}"/>
              </a:ext>
            </a:extLst>
          </p:cNvPr>
          <p:cNvSpPr txBox="1">
            <a:spLocks/>
          </p:cNvSpPr>
          <p:nvPr/>
        </p:nvSpPr>
        <p:spPr>
          <a:xfrm>
            <a:off x="232997" y="138941"/>
            <a:ext cx="6465515" cy="848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ed Hat Display Black"/>
              <a:buNone/>
              <a:defRPr sz="2600" b="0" i="0" u="none" strike="noStrike" cap="none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ed Hat Display Black"/>
              <a:buNone/>
              <a:defRPr sz="2600" b="0" i="0" u="none" strike="noStrike" cap="none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ed Hat Display Black"/>
              <a:buNone/>
              <a:defRPr sz="2600" b="0" i="0" u="none" strike="noStrike" cap="none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ed Hat Display Black"/>
              <a:buNone/>
              <a:defRPr sz="2600" b="0" i="0" u="none" strike="noStrike" cap="none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ed Hat Display Black"/>
              <a:buNone/>
              <a:defRPr sz="2600" b="0" i="0" u="none" strike="noStrike" cap="none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ed Hat Display Black"/>
              <a:buNone/>
              <a:defRPr sz="2600" b="0" i="0" u="none" strike="noStrike" cap="none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ed Hat Display Black"/>
              <a:buNone/>
              <a:defRPr sz="2600" b="0" i="0" u="none" strike="noStrike" cap="none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ed Hat Display Black"/>
              <a:buNone/>
              <a:defRPr sz="2600" b="0" i="0" u="none" strike="noStrike" cap="none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ed Hat Display Black"/>
              <a:buNone/>
              <a:defRPr sz="2600" b="0" i="0" u="none" strike="noStrike" cap="none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9pPr>
          </a:lstStyle>
          <a:p>
            <a:pPr>
              <a:lnSpc>
                <a:spcPct val="80000"/>
              </a:lnSpc>
            </a:pPr>
            <a:r>
              <a:rPr lang="en-IN" sz="7200" dirty="0" err="1">
                <a:solidFill>
                  <a:schemeClr val="accent1"/>
                </a:solidFill>
              </a:rPr>
              <a:t>Final</a:t>
            </a:r>
            <a:r>
              <a:rPr lang="en-IN" sz="7200" dirty="0" err="1">
                <a:solidFill>
                  <a:schemeClr val="lt1"/>
                </a:solidFill>
              </a:rPr>
              <a:t>.jsp</a:t>
            </a:r>
            <a:endParaRPr lang="en-IN" sz="7200" dirty="0">
              <a:solidFill>
                <a:schemeClr val="lt1"/>
              </a:solidFill>
            </a:endParaRPr>
          </a:p>
        </p:txBody>
      </p:sp>
      <p:sp>
        <p:nvSpPr>
          <p:cNvPr id="18" name="Google Shape;137;p18">
            <a:extLst>
              <a:ext uri="{FF2B5EF4-FFF2-40B4-BE49-F238E27FC236}">
                <a16:creationId xmlns:a16="http://schemas.microsoft.com/office/drawing/2014/main" id="{26F7EA3C-CF35-4E95-9425-200D49B2FFD1}"/>
              </a:ext>
            </a:extLst>
          </p:cNvPr>
          <p:cNvSpPr txBox="1">
            <a:spLocks/>
          </p:cNvSpPr>
          <p:nvPr/>
        </p:nvSpPr>
        <p:spPr>
          <a:xfrm>
            <a:off x="142168" y="1145168"/>
            <a:ext cx="2077293" cy="3437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aleway"/>
              <a:buChar char="╸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aleway"/>
              <a:buChar char="╶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Char char="╶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Char char="╶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Char char="╶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Char char="╶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Char char="╶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Char char="╶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Char char="╶"/>
              <a:defRPr sz="2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>
              <a:buFont typeface="Raleway"/>
              <a:buNone/>
            </a:pPr>
            <a:r>
              <a:rPr lang="en-US" sz="2000" dirty="0"/>
              <a:t>After Successfully booking your page, you will be directed to our vote of thanks, and allow you the facility to check your booking status or logout.</a:t>
            </a:r>
          </a:p>
          <a:p>
            <a:pPr marL="0" indent="0">
              <a:buFont typeface="Raleway"/>
              <a:buNone/>
            </a:pPr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02452E-4D8C-4264-93DA-35EF13A81F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6261" y="1242026"/>
            <a:ext cx="5816227" cy="3150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8773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8"/>
          <p:cNvSpPr txBox="1">
            <a:spLocks noGrp="1"/>
          </p:cNvSpPr>
          <p:nvPr>
            <p:ph type="ctrTitle" idx="4294967295"/>
          </p:nvPr>
        </p:nvSpPr>
        <p:spPr>
          <a:xfrm>
            <a:off x="469074" y="220121"/>
            <a:ext cx="8016020" cy="100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7200" dirty="0">
                <a:solidFill>
                  <a:schemeClr val="bg1"/>
                </a:solidFill>
              </a:rPr>
              <a:t>Booking</a:t>
            </a:r>
            <a:r>
              <a:rPr lang="en" sz="7200" dirty="0">
                <a:solidFill>
                  <a:schemeClr val="lt1"/>
                </a:solidFill>
              </a:rPr>
              <a:t> </a:t>
            </a:r>
            <a:r>
              <a:rPr lang="en-IN" sz="7200" dirty="0">
                <a:solidFill>
                  <a:srgbClr val="FF6035"/>
                </a:solidFill>
              </a:rPr>
              <a:t>Status</a:t>
            </a:r>
            <a:endParaRPr sz="7200" dirty="0">
              <a:solidFill>
                <a:srgbClr val="FF6035"/>
              </a:solidFill>
            </a:endParaRPr>
          </a:p>
        </p:txBody>
      </p:sp>
      <p:sp>
        <p:nvSpPr>
          <p:cNvPr id="137" name="Google Shape;137;p18"/>
          <p:cNvSpPr txBox="1">
            <a:spLocks noGrp="1"/>
          </p:cNvSpPr>
          <p:nvPr>
            <p:ph type="subTitle" idx="4294967295"/>
          </p:nvPr>
        </p:nvSpPr>
        <p:spPr>
          <a:xfrm>
            <a:off x="7188134" y="1270079"/>
            <a:ext cx="1849940" cy="343795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 dirty="0"/>
              <a:t>You can check your booking status on this page, by clicking on the check status button.</a:t>
            </a:r>
            <a:endParaRPr sz="2000" dirty="0"/>
          </a:p>
        </p:txBody>
      </p:sp>
      <p:sp>
        <p:nvSpPr>
          <p:cNvPr id="150" name="Google Shape;150;p18"/>
          <p:cNvSpPr txBox="1">
            <a:spLocks noGrp="1"/>
          </p:cNvSpPr>
          <p:nvPr>
            <p:ph type="sldNum" idx="12"/>
          </p:nvPr>
        </p:nvSpPr>
        <p:spPr>
          <a:xfrm>
            <a:off x="8760475" y="4759953"/>
            <a:ext cx="383400" cy="38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grpSp>
        <p:nvGrpSpPr>
          <p:cNvPr id="23" name="Google Shape;326;p35">
            <a:extLst>
              <a:ext uri="{FF2B5EF4-FFF2-40B4-BE49-F238E27FC236}">
                <a16:creationId xmlns:a16="http://schemas.microsoft.com/office/drawing/2014/main" id="{03DD4A0C-F4F0-4D5A-9124-A8EA9779F258}"/>
              </a:ext>
            </a:extLst>
          </p:cNvPr>
          <p:cNvGrpSpPr/>
          <p:nvPr/>
        </p:nvGrpSpPr>
        <p:grpSpPr>
          <a:xfrm>
            <a:off x="70883" y="1252315"/>
            <a:ext cx="7478234" cy="3733136"/>
            <a:chOff x="1177450" y="241631"/>
            <a:chExt cx="6173152" cy="3616776"/>
          </a:xfrm>
          <a:solidFill>
            <a:schemeClr val="bg2">
              <a:lumMod val="50000"/>
            </a:schemeClr>
          </a:solidFill>
        </p:grpSpPr>
        <p:sp>
          <p:nvSpPr>
            <p:cNvPr id="24" name="Google Shape;327;p35">
              <a:extLst>
                <a:ext uri="{FF2B5EF4-FFF2-40B4-BE49-F238E27FC236}">
                  <a16:creationId xmlns:a16="http://schemas.microsoft.com/office/drawing/2014/main" id="{98284404-97B7-436F-8194-E3BEE95D1D8D}"/>
                </a:ext>
              </a:extLst>
            </p:cNvPr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328;p35">
              <a:extLst>
                <a:ext uri="{FF2B5EF4-FFF2-40B4-BE49-F238E27FC236}">
                  <a16:creationId xmlns:a16="http://schemas.microsoft.com/office/drawing/2014/main" id="{DD545CD0-25C2-46DF-817F-A7A4BE990537}"/>
                </a:ext>
              </a:extLst>
            </p:cNvPr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329;p35">
              <a:extLst>
                <a:ext uri="{FF2B5EF4-FFF2-40B4-BE49-F238E27FC236}">
                  <a16:creationId xmlns:a16="http://schemas.microsoft.com/office/drawing/2014/main" id="{3CB528DC-D759-4825-8904-368ABD75F9A7}"/>
                </a:ext>
              </a:extLst>
            </p:cNvPr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330;p35">
              <a:extLst>
                <a:ext uri="{FF2B5EF4-FFF2-40B4-BE49-F238E27FC236}">
                  <a16:creationId xmlns:a16="http://schemas.microsoft.com/office/drawing/2014/main" id="{359F26BD-BA76-49FA-A508-008CE9A4696A}"/>
                </a:ext>
              </a:extLst>
            </p:cNvPr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9" name="Google Shape;329;p35">
            <a:extLst>
              <a:ext uri="{FF2B5EF4-FFF2-40B4-BE49-F238E27FC236}">
                <a16:creationId xmlns:a16="http://schemas.microsoft.com/office/drawing/2014/main" id="{DCAAA127-8013-449E-A4C5-129E0C226ACC}"/>
              </a:ext>
            </a:extLst>
          </p:cNvPr>
          <p:cNvSpPr/>
          <p:nvPr/>
        </p:nvSpPr>
        <p:spPr>
          <a:xfrm>
            <a:off x="71459" y="4808618"/>
            <a:ext cx="7477081" cy="78592"/>
          </a:xfrm>
          <a:custGeom>
            <a:avLst/>
            <a:gdLst/>
            <a:ahLst/>
            <a:cxnLst/>
            <a:rect l="l" t="t" r="r" b="b"/>
            <a:pathLst>
              <a:path w="6172200" h="76142" extrusionOk="0">
                <a:moveTo>
                  <a:pt x="0" y="76143"/>
                </a:moveTo>
                <a:lnTo>
                  <a:pt x="6172200" y="76143"/>
                </a:lnTo>
                <a:lnTo>
                  <a:pt x="61722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tx2">
                  <a:lumMod val="10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Google Shape;330;p35">
            <a:extLst>
              <a:ext uri="{FF2B5EF4-FFF2-40B4-BE49-F238E27FC236}">
                <a16:creationId xmlns:a16="http://schemas.microsoft.com/office/drawing/2014/main" id="{4E560952-6285-4800-93DC-CE73E29147FE}"/>
              </a:ext>
            </a:extLst>
          </p:cNvPr>
          <p:cNvSpPr/>
          <p:nvPr/>
        </p:nvSpPr>
        <p:spPr>
          <a:xfrm>
            <a:off x="3262488" y="4803706"/>
            <a:ext cx="1095022" cy="49120"/>
          </a:xfrm>
          <a:custGeom>
            <a:avLst/>
            <a:gdLst/>
            <a:ahLst/>
            <a:cxnLst/>
            <a:rect l="l" t="t" r="r" b="b"/>
            <a:pathLst>
              <a:path w="903922" h="47589" extrusionOk="0">
                <a:moveTo>
                  <a:pt x="0" y="0"/>
                </a:moveTo>
                <a:cubicBezTo>
                  <a:pt x="0" y="0"/>
                  <a:pt x="26670" y="47589"/>
                  <a:pt x="53340" y="47589"/>
                </a:cubicBezTo>
                <a:lnTo>
                  <a:pt x="850582" y="47589"/>
                </a:lnTo>
                <a:cubicBezTo>
                  <a:pt x="877253" y="47589"/>
                  <a:pt x="903922" y="0"/>
                  <a:pt x="903922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142236">
              <a:alpha val="5307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tx2">
                  <a:lumMod val="10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0F2AD04-3F01-4467-9981-FB51FED2FE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909" y="1460573"/>
            <a:ext cx="5791201" cy="3149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422045"/>
      </p:ext>
    </p:extLst>
  </p:cSld>
  <p:clrMapOvr>
    <a:masterClrMapping/>
  </p:clrMapOvr>
</p:sld>
</file>

<file path=ppt/theme/theme1.xml><?xml version="1.0" encoding="utf-8"?>
<a:theme xmlns:a="http://schemas.openxmlformats.org/drawingml/2006/main" name="Rutland template">
  <a:themeElements>
    <a:clrScheme name="Custom 347">
      <a:dk1>
        <a:srgbClr val="142236"/>
      </a:dk1>
      <a:lt1>
        <a:srgbClr val="FFFFFF"/>
      </a:lt1>
      <a:dk2>
        <a:srgbClr val="667180"/>
      </a:dk2>
      <a:lt2>
        <a:srgbClr val="E5E8EB"/>
      </a:lt2>
      <a:accent1>
        <a:srgbClr val="FF6035"/>
      </a:accent1>
      <a:accent2>
        <a:srgbClr val="BB1C0B"/>
      </a:accent2>
      <a:accent3>
        <a:srgbClr val="1DC8E6"/>
      </a:accent3>
      <a:accent4>
        <a:srgbClr val="0D7FA3"/>
      </a:accent4>
      <a:accent5>
        <a:srgbClr val="8FC55D"/>
      </a:accent5>
      <a:accent6>
        <a:srgbClr val="4E9934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313</TotalTime>
  <Words>657</Words>
  <Application>Microsoft Office PowerPoint</Application>
  <PresentationFormat>On-screen Show (16:9)</PresentationFormat>
  <Paragraphs>104</Paragraphs>
  <Slides>20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Calibri</vt:lpstr>
      <vt:lpstr>Arial</vt:lpstr>
      <vt:lpstr>Wingdings</vt:lpstr>
      <vt:lpstr>Red Hat Display</vt:lpstr>
      <vt:lpstr>Red Hat Display Black</vt:lpstr>
      <vt:lpstr>Raleway</vt:lpstr>
      <vt:lpstr>Rutland template</vt:lpstr>
      <vt:lpstr>The AWP group of hotels:</vt:lpstr>
      <vt:lpstr>Group members:</vt:lpstr>
      <vt:lpstr>SITE MAP</vt:lpstr>
      <vt:lpstr>Home Page</vt:lpstr>
      <vt:lpstr>PowerPoint Presentation</vt:lpstr>
      <vt:lpstr>Register.jsp</vt:lpstr>
      <vt:lpstr>PowerPoint Presentation</vt:lpstr>
      <vt:lpstr>PowerPoint Presentation</vt:lpstr>
      <vt:lpstr>Booking Status</vt:lpstr>
      <vt:lpstr>AJAX dynamic response</vt:lpstr>
      <vt:lpstr>PowerPoint Presentation</vt:lpstr>
      <vt:lpstr>Contact.jsp</vt:lpstr>
      <vt:lpstr>PowerPoint Presentation</vt:lpstr>
      <vt:lpstr>MVC </vt:lpstr>
      <vt:lpstr>PowerPoint Presentation</vt:lpstr>
      <vt:lpstr>AJAX and JavaScript</vt:lpstr>
      <vt:lpstr>Database handling in MYSQL</vt:lpstr>
      <vt:lpstr>SQL-tables to show how database is stored</vt:lpstr>
      <vt:lpstr>Diagram to explain website structure</vt:lpstr>
      <vt:lpstr>Thanks for visiting AWP Hotels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AWP group of hotels:</dc:title>
  <cp:lastModifiedBy>Kaustubh Wankhede</cp:lastModifiedBy>
  <cp:revision>88</cp:revision>
  <dcterms:modified xsi:type="dcterms:W3CDTF">2020-06-15T15:49:29Z</dcterms:modified>
</cp:coreProperties>
</file>